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51" r:id="rId2"/>
    <p:sldId id="259" r:id="rId3"/>
    <p:sldId id="275" r:id="rId4"/>
    <p:sldId id="271" r:id="rId5"/>
    <p:sldId id="270" r:id="rId6"/>
    <p:sldId id="273" r:id="rId7"/>
    <p:sldId id="274" r:id="rId8"/>
    <p:sldId id="272" r:id="rId9"/>
    <p:sldId id="261" r:id="rId10"/>
    <p:sldId id="262" r:id="rId11"/>
    <p:sldId id="276" r:id="rId12"/>
    <p:sldId id="277" r:id="rId13"/>
    <p:sldId id="278" r:id="rId14"/>
    <p:sldId id="280" r:id="rId15"/>
    <p:sldId id="281" r:id="rId16"/>
    <p:sldId id="282" r:id="rId17"/>
    <p:sldId id="283" r:id="rId18"/>
    <p:sldId id="284" r:id="rId19"/>
    <p:sldId id="285" r:id="rId20"/>
    <p:sldId id="286" r:id="rId21"/>
    <p:sldId id="287" r:id="rId22"/>
    <p:sldId id="342" r:id="rId23"/>
    <p:sldId id="288" r:id="rId24"/>
    <p:sldId id="343" r:id="rId25"/>
    <p:sldId id="289" r:id="rId26"/>
    <p:sldId id="337" r:id="rId27"/>
    <p:sldId id="338" r:id="rId28"/>
    <p:sldId id="339" r:id="rId29"/>
    <p:sldId id="290" r:id="rId30"/>
    <p:sldId id="291" r:id="rId31"/>
    <p:sldId id="292" r:id="rId32"/>
    <p:sldId id="344" r:id="rId33"/>
    <p:sldId id="293" r:id="rId34"/>
    <p:sldId id="294" r:id="rId35"/>
    <p:sldId id="299" r:id="rId36"/>
    <p:sldId id="298" r:id="rId37"/>
    <p:sldId id="340" r:id="rId38"/>
    <p:sldId id="304" r:id="rId39"/>
    <p:sldId id="305" r:id="rId40"/>
    <p:sldId id="300" r:id="rId41"/>
    <p:sldId id="301" r:id="rId42"/>
    <p:sldId id="302" r:id="rId43"/>
    <p:sldId id="303" r:id="rId44"/>
    <p:sldId id="306" r:id="rId45"/>
    <p:sldId id="307" r:id="rId46"/>
    <p:sldId id="309" r:id="rId47"/>
    <p:sldId id="311" r:id="rId48"/>
    <p:sldId id="310" r:id="rId49"/>
    <p:sldId id="313" r:id="rId50"/>
    <p:sldId id="312" r:id="rId51"/>
    <p:sldId id="318" r:id="rId52"/>
    <p:sldId id="319" r:id="rId53"/>
    <p:sldId id="320" r:id="rId54"/>
    <p:sldId id="321" r:id="rId55"/>
    <p:sldId id="322" r:id="rId56"/>
    <p:sldId id="323" r:id="rId57"/>
    <p:sldId id="324" r:id="rId58"/>
    <p:sldId id="325" r:id="rId59"/>
    <p:sldId id="353" r:id="rId60"/>
    <p:sldId id="355" r:id="rId61"/>
    <p:sldId id="326" r:id="rId62"/>
    <p:sldId id="345" r:id="rId63"/>
    <p:sldId id="347" r:id="rId64"/>
    <p:sldId id="346" r:id="rId65"/>
    <p:sldId id="327" r:id="rId66"/>
    <p:sldId id="328" r:id="rId67"/>
    <p:sldId id="329" r:id="rId68"/>
    <p:sldId id="330" r:id="rId69"/>
    <p:sldId id="331" r:id="rId70"/>
    <p:sldId id="332" r:id="rId71"/>
    <p:sldId id="333" r:id="rId72"/>
    <p:sldId id="352" r:id="rId73"/>
  </p:sldIdLst>
  <p:sldSz cx="9144000" cy="6858000" type="screen4x3"/>
  <p:notesSz cx="6797675" cy="992822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F"/>
    <a:srgbClr val="0087E6"/>
    <a:srgbClr val="21D6E0"/>
    <a:srgbClr val="00ADEE"/>
    <a:srgbClr val="3399FF"/>
    <a:srgbClr val="B4ABED"/>
    <a:srgbClr val="B2DFE8"/>
    <a:srgbClr val="D7F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p:cViewPr varScale="1">
        <p:scale>
          <a:sx n="87" d="100"/>
          <a:sy n="87" d="100"/>
        </p:scale>
        <p:origin x="-7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eaLnBrk="1" hangingPunct="1">
              <a:defRPr sz="1200"/>
            </a:lvl1pPr>
          </a:lstStyle>
          <a:p>
            <a:pPr>
              <a:defRPr/>
            </a:pPr>
            <a:fld id="{D74AFC06-0279-45BD-8E64-F86706A4D6BD}" type="datetimeFigureOut">
              <a:rPr lang="zh-CN" altLang="en-US"/>
              <a:pPr>
                <a:defRPr/>
              </a:pPr>
              <a:t>2019/4/23</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308627-4BA4-43D7-A10B-9837BCFC3080}" type="slidenum">
              <a:rPr lang="zh-CN" altLang="en-US"/>
              <a:pPr>
                <a:defRPr/>
              </a:pPr>
              <a:t>‹#›</a:t>
            </a:fld>
            <a:endParaRPr lang="zh-CN" altLang="en-US"/>
          </a:p>
        </p:txBody>
      </p:sp>
    </p:spTree>
    <p:extLst>
      <p:ext uri="{BB962C8B-B14F-4D97-AF65-F5344CB8AC3E}">
        <p14:creationId xmlns:p14="http://schemas.microsoft.com/office/powerpoint/2010/main" val="679424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7DA64058-6205-43CB-8B3B-7E682F3A17A2}" type="slidenum">
              <a:rPr lang="zh-CN" altLang="en-US" smtClean="0">
                <a:latin typeface="Arial" panose="020B0604020202020204" pitchFamily="34" charset="0"/>
              </a:rPr>
              <a:pPr>
                <a:spcBef>
                  <a:spcPct val="0"/>
                </a:spcBef>
              </a:pPr>
              <a:t>1</a:t>
            </a:fld>
            <a:endParaRPr lang="zh-CN" altLang="en-US" smtClean="0">
              <a:latin typeface="Arial" panose="020B0604020202020204" pitchFamily="34" charset="0"/>
            </a:endParaRPr>
          </a:p>
        </p:txBody>
      </p:sp>
    </p:spTree>
    <p:extLst>
      <p:ext uri="{BB962C8B-B14F-4D97-AF65-F5344CB8AC3E}">
        <p14:creationId xmlns:p14="http://schemas.microsoft.com/office/powerpoint/2010/main" val="428468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A21C0F8-B7AE-465F-92CB-2F86A0678B8B}" type="slidenum">
              <a:rPr lang="zh-CN" altLang="en-US"/>
              <a:pPr>
                <a:defRPr/>
              </a:pPr>
              <a:t>‹#›</a:t>
            </a:fld>
            <a:endParaRPr lang="en-US" altLang="zh-CN"/>
          </a:p>
        </p:txBody>
      </p:sp>
    </p:spTree>
    <p:extLst>
      <p:ext uri="{BB962C8B-B14F-4D97-AF65-F5344CB8AC3E}">
        <p14:creationId xmlns:p14="http://schemas.microsoft.com/office/powerpoint/2010/main" val="254114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A9A17A7-F1DC-4842-A0BB-B203DAFE128E}" type="slidenum">
              <a:rPr lang="zh-CN" altLang="en-US"/>
              <a:pPr>
                <a:defRPr/>
              </a:pPr>
              <a:t>‹#›</a:t>
            </a:fld>
            <a:endParaRPr lang="en-US" altLang="zh-CN"/>
          </a:p>
        </p:txBody>
      </p:sp>
    </p:spTree>
    <p:extLst>
      <p:ext uri="{BB962C8B-B14F-4D97-AF65-F5344CB8AC3E}">
        <p14:creationId xmlns:p14="http://schemas.microsoft.com/office/powerpoint/2010/main" val="181967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C53F513-362B-4303-A592-AD87A537796C}" type="slidenum">
              <a:rPr lang="zh-CN" altLang="en-US"/>
              <a:pPr>
                <a:defRPr/>
              </a:pPr>
              <a:t>‹#›</a:t>
            </a:fld>
            <a:endParaRPr lang="en-US" altLang="zh-CN"/>
          </a:p>
        </p:txBody>
      </p:sp>
    </p:spTree>
    <p:extLst>
      <p:ext uri="{BB962C8B-B14F-4D97-AF65-F5344CB8AC3E}">
        <p14:creationId xmlns:p14="http://schemas.microsoft.com/office/powerpoint/2010/main" val="107312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96F9B12-CF0B-4C2A-A8B6-730A46E0A5DC}" type="slidenum">
              <a:rPr lang="zh-CN" altLang="en-US"/>
              <a:pPr>
                <a:defRPr/>
              </a:pPr>
              <a:t>‹#›</a:t>
            </a:fld>
            <a:endParaRPr lang="en-US" altLang="zh-CN"/>
          </a:p>
        </p:txBody>
      </p:sp>
    </p:spTree>
    <p:extLst>
      <p:ext uri="{BB962C8B-B14F-4D97-AF65-F5344CB8AC3E}">
        <p14:creationId xmlns:p14="http://schemas.microsoft.com/office/powerpoint/2010/main" val="255005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864551-B857-48F6-96D1-C7D644C7561A}" type="slidenum">
              <a:rPr lang="zh-CN" altLang="en-US"/>
              <a:pPr>
                <a:defRPr/>
              </a:pPr>
              <a:t>‹#›</a:t>
            </a:fld>
            <a:endParaRPr lang="en-US" altLang="zh-CN"/>
          </a:p>
        </p:txBody>
      </p:sp>
    </p:spTree>
    <p:extLst>
      <p:ext uri="{BB962C8B-B14F-4D97-AF65-F5344CB8AC3E}">
        <p14:creationId xmlns:p14="http://schemas.microsoft.com/office/powerpoint/2010/main" val="363898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0D2764-C65B-4CA6-B2D5-A7932DF4CC5B}" type="slidenum">
              <a:rPr lang="zh-CN" altLang="en-US"/>
              <a:pPr>
                <a:defRPr/>
              </a:pPr>
              <a:t>‹#›</a:t>
            </a:fld>
            <a:endParaRPr lang="en-US" altLang="zh-CN"/>
          </a:p>
        </p:txBody>
      </p:sp>
    </p:spTree>
    <p:extLst>
      <p:ext uri="{BB962C8B-B14F-4D97-AF65-F5344CB8AC3E}">
        <p14:creationId xmlns:p14="http://schemas.microsoft.com/office/powerpoint/2010/main" val="323325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CF074FD-14D5-41AF-BFD5-C0345DB079E0}" type="slidenum">
              <a:rPr lang="zh-CN" altLang="en-US"/>
              <a:pPr>
                <a:defRPr/>
              </a:pPr>
              <a:t>‹#›</a:t>
            </a:fld>
            <a:endParaRPr lang="en-US" altLang="zh-CN"/>
          </a:p>
        </p:txBody>
      </p:sp>
    </p:spTree>
    <p:extLst>
      <p:ext uri="{BB962C8B-B14F-4D97-AF65-F5344CB8AC3E}">
        <p14:creationId xmlns:p14="http://schemas.microsoft.com/office/powerpoint/2010/main" val="232169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00C90524-FB63-4131-9BF4-F2E68B7BB465}" type="slidenum">
              <a:rPr lang="zh-CN" altLang="en-US"/>
              <a:pPr>
                <a:defRPr/>
              </a:pPr>
              <a:t>‹#›</a:t>
            </a:fld>
            <a:endParaRPr lang="en-US" altLang="zh-CN"/>
          </a:p>
        </p:txBody>
      </p:sp>
    </p:spTree>
    <p:extLst>
      <p:ext uri="{BB962C8B-B14F-4D97-AF65-F5344CB8AC3E}">
        <p14:creationId xmlns:p14="http://schemas.microsoft.com/office/powerpoint/2010/main" val="291099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8D876A8-B7B5-4128-8BD9-2C2894AF1367}" type="slidenum">
              <a:rPr lang="zh-CN" altLang="en-US"/>
              <a:pPr>
                <a:defRPr/>
              </a:pPr>
              <a:t>‹#›</a:t>
            </a:fld>
            <a:endParaRPr lang="en-US" altLang="zh-CN"/>
          </a:p>
        </p:txBody>
      </p:sp>
    </p:spTree>
    <p:extLst>
      <p:ext uri="{BB962C8B-B14F-4D97-AF65-F5344CB8AC3E}">
        <p14:creationId xmlns:p14="http://schemas.microsoft.com/office/powerpoint/2010/main" val="125146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BAB095A-6DAA-4364-B3CE-6E36AA248FAC}" type="slidenum">
              <a:rPr lang="zh-CN" altLang="en-US"/>
              <a:pPr>
                <a:defRPr/>
              </a:pPr>
              <a:t>‹#›</a:t>
            </a:fld>
            <a:endParaRPr lang="en-US" altLang="zh-CN"/>
          </a:p>
        </p:txBody>
      </p:sp>
    </p:spTree>
    <p:extLst>
      <p:ext uri="{BB962C8B-B14F-4D97-AF65-F5344CB8AC3E}">
        <p14:creationId xmlns:p14="http://schemas.microsoft.com/office/powerpoint/2010/main" val="132951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3686C14-F6A1-4B6C-817C-991A00879579}" type="slidenum">
              <a:rPr lang="zh-CN" altLang="en-US"/>
              <a:pPr>
                <a:defRPr/>
              </a:pPr>
              <a:t>‹#›</a:t>
            </a:fld>
            <a:endParaRPr lang="en-US" altLang="zh-CN"/>
          </a:p>
        </p:txBody>
      </p:sp>
    </p:spTree>
    <p:extLst>
      <p:ext uri="{BB962C8B-B14F-4D97-AF65-F5344CB8AC3E}">
        <p14:creationId xmlns:p14="http://schemas.microsoft.com/office/powerpoint/2010/main" val="33676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AEA52CB-B858-4CD0-895C-3468EF61FBB3}" type="slidenum">
              <a:rPr lang="zh-CN" altLang="en-US"/>
              <a:pPr>
                <a:defRPr/>
              </a:pPr>
              <a:t>‹#›</a:t>
            </a:fld>
            <a:endParaRPr lang="en-US" altLang="zh-CN"/>
          </a:p>
        </p:txBody>
      </p:sp>
    </p:spTree>
    <p:extLst>
      <p:ext uri="{BB962C8B-B14F-4D97-AF65-F5344CB8AC3E}">
        <p14:creationId xmlns:p14="http://schemas.microsoft.com/office/powerpoint/2010/main" val="378290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33CA75-7B6B-48F9-ACC9-5F8B229D957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3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5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59.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8.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6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46.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6618288" y="-1588"/>
            <a:ext cx="80962" cy="1009651"/>
          </a:xfrm>
          <a:prstGeom prst="rect">
            <a:avLst/>
          </a:prstGeom>
          <a:solidFill>
            <a:schemeClr val="bg1">
              <a:alpha val="47058"/>
            </a:schemeClr>
          </a:soli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endParaRPr kumimoji="1" lang="zh-CN" altLang="en-US" sz="1800">
              <a:solidFill>
                <a:srgbClr val="000000"/>
              </a:solidFill>
              <a:latin typeface="Gulim" panose="020B0600000101010101" pitchFamily="34" charset="-127"/>
              <a:ea typeface="Gulim" panose="020B0600000101010101" pitchFamily="34" charset="-127"/>
            </a:endParaRPr>
          </a:p>
        </p:txBody>
      </p:sp>
      <p:sp>
        <p:nvSpPr>
          <p:cNvPr id="4111" name="Rectangle 15"/>
          <p:cNvSpPr>
            <a:spLocks noChangeArrowheads="1"/>
          </p:cNvSpPr>
          <p:nvPr/>
        </p:nvSpPr>
        <p:spPr bwMode="auto">
          <a:xfrm>
            <a:off x="2482850" y="1039813"/>
            <a:ext cx="144463" cy="1450975"/>
          </a:xfrm>
          <a:prstGeom prst="rect">
            <a:avLst/>
          </a:prstGeom>
          <a:solidFill>
            <a:schemeClr val="bg1">
              <a:alpha val="47058"/>
            </a:schemeClr>
          </a:solidFill>
          <a:ln>
            <a:noFill/>
          </a:ln>
          <a:effectLst>
            <a:outerShdw dist="38100" dir="10800000" algn="ctr" rotWithShape="0">
              <a:schemeClr val="bg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endParaRPr kumimoji="1" lang="zh-CN" altLang="en-US" sz="1800">
              <a:solidFill>
                <a:srgbClr val="000000"/>
              </a:solidFill>
              <a:latin typeface="Gulim" panose="020B0600000101010101" pitchFamily="34" charset="-127"/>
              <a:ea typeface="Gulim" panose="020B0600000101010101" pitchFamily="34" charset="-127"/>
            </a:endParaRPr>
          </a:p>
        </p:txBody>
      </p:sp>
      <p:sp>
        <p:nvSpPr>
          <p:cNvPr id="4112" name="AutoShape 16"/>
          <p:cNvSpPr>
            <a:spLocks noChangeArrowheads="1"/>
          </p:cNvSpPr>
          <p:nvPr/>
        </p:nvSpPr>
        <p:spPr bwMode="auto">
          <a:xfrm flipV="1">
            <a:off x="6583363" y="1009650"/>
            <a:ext cx="144462" cy="71438"/>
          </a:xfrm>
          <a:custGeom>
            <a:avLst/>
            <a:gdLst>
              <a:gd name="T0" fmla="*/ 1699697236 w 21600"/>
              <a:gd name="T1" fmla="*/ 14131263 h 21600"/>
              <a:gd name="T2" fmla="*/ 971256991 w 21600"/>
              <a:gd name="T3" fmla="*/ 28262427 h 21600"/>
              <a:gd name="T4" fmla="*/ 242816699 w 21600"/>
              <a:gd name="T5" fmla="*/ 14131263 h 21600"/>
              <a:gd name="T6" fmla="*/ 97125699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alpha val="49019"/>
            </a:schemeClr>
          </a:soli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nchor="ctr"/>
          <a:lstStyle/>
          <a:p>
            <a:endParaRPr lang="zh-CN" altLang="en-US"/>
          </a:p>
        </p:txBody>
      </p:sp>
      <p:sp>
        <p:nvSpPr>
          <p:cNvPr id="4113" name="Rectangle 17"/>
          <p:cNvSpPr>
            <a:spLocks noChangeArrowheads="1"/>
          </p:cNvSpPr>
          <p:nvPr/>
        </p:nvSpPr>
        <p:spPr bwMode="auto">
          <a:xfrm>
            <a:off x="6591300" y="1076325"/>
            <a:ext cx="144463" cy="1449388"/>
          </a:xfrm>
          <a:prstGeom prst="rect">
            <a:avLst/>
          </a:prstGeom>
          <a:solidFill>
            <a:schemeClr val="bg1">
              <a:alpha val="47058"/>
            </a:schemeClr>
          </a:soli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endParaRPr kumimoji="1" lang="zh-CN" altLang="en-US" sz="1800">
              <a:solidFill>
                <a:srgbClr val="000000"/>
              </a:solidFill>
              <a:latin typeface="Gulim" panose="020B0600000101010101" pitchFamily="34" charset="-127"/>
              <a:ea typeface="Gulim" panose="020B0600000101010101" pitchFamily="34" charset="-127"/>
            </a:endParaRPr>
          </a:p>
        </p:txBody>
      </p:sp>
      <p:sp>
        <p:nvSpPr>
          <p:cNvPr id="4114" name="AutoShape 18"/>
          <p:cNvSpPr>
            <a:spLocks noChangeArrowheads="1"/>
          </p:cNvSpPr>
          <p:nvPr/>
        </p:nvSpPr>
        <p:spPr bwMode="auto">
          <a:xfrm flipV="1">
            <a:off x="6583363" y="2489200"/>
            <a:ext cx="142875" cy="358775"/>
          </a:xfrm>
          <a:prstGeom prst="rtTriangle">
            <a:avLst/>
          </a:prstGeom>
          <a:solidFill>
            <a:schemeClr val="bg1">
              <a:alpha val="52156"/>
            </a:schemeClr>
          </a:solidFill>
          <a:ln w="9525">
            <a:solidFill>
              <a:schemeClr val="bg1"/>
            </a:solidFill>
            <a:miter lim="800000"/>
            <a:headEnd/>
            <a:tailEnd/>
          </a:ln>
          <a:effectLst>
            <a:outerShdw dist="35921" dir="2700000" algn="ctr" rotWithShape="0">
              <a:schemeClr val="bg1">
                <a:alpha val="50000"/>
              </a:schemeClr>
            </a:outerShdw>
          </a:effectLst>
        </p:spPr>
        <p:txBody>
          <a:bodyPr wrap="none" lIns="91412" tIns="45707" rIns="91412" bIns="45707"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endParaRPr kumimoji="1" lang="zh-CN" altLang="en-US" sz="1800">
              <a:solidFill>
                <a:srgbClr val="000000"/>
              </a:solidFill>
              <a:latin typeface="Gulim" panose="020B0600000101010101" pitchFamily="34" charset="-127"/>
              <a:ea typeface="Gulim" panose="020B0600000101010101" pitchFamily="34" charset="-127"/>
            </a:endParaRPr>
          </a:p>
        </p:txBody>
      </p:sp>
      <p:sp>
        <p:nvSpPr>
          <p:cNvPr id="4115" name="AutoShape 19"/>
          <p:cNvSpPr>
            <a:spLocks noChangeArrowheads="1"/>
          </p:cNvSpPr>
          <p:nvPr/>
        </p:nvSpPr>
        <p:spPr bwMode="auto">
          <a:xfrm flipH="1" flipV="1">
            <a:off x="2470150" y="2489200"/>
            <a:ext cx="146050" cy="358775"/>
          </a:xfrm>
          <a:prstGeom prst="rtTriangle">
            <a:avLst/>
          </a:prstGeom>
          <a:solidFill>
            <a:schemeClr val="bg1">
              <a:alpha val="54901"/>
            </a:schemeClr>
          </a:solidFill>
          <a:ln w="9525">
            <a:solidFill>
              <a:schemeClr val="bg1"/>
            </a:solidFill>
            <a:miter lim="800000"/>
            <a:headEnd/>
            <a:tailEnd/>
          </a:ln>
          <a:effectLst>
            <a:outerShdw dist="38100" dir="10800000" algn="ctr" rotWithShape="0">
              <a:schemeClr val="bg1">
                <a:alpha val="50000"/>
              </a:schemeClr>
            </a:outerShdw>
          </a:effectLst>
        </p:spPr>
        <p:txBody>
          <a:bodyPr wrap="none" lIns="91412" tIns="45707" rIns="91412" bIns="45707"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endParaRPr kumimoji="1" lang="zh-CN" altLang="en-US" sz="1800">
              <a:solidFill>
                <a:srgbClr val="000000"/>
              </a:solidFill>
              <a:latin typeface="Gulim" panose="020B0600000101010101" pitchFamily="34" charset="-127"/>
              <a:ea typeface="Gulim" panose="020B0600000101010101" pitchFamily="34" charset="-127"/>
            </a:endParaRPr>
          </a:p>
        </p:txBody>
      </p:sp>
      <p:sp>
        <p:nvSpPr>
          <p:cNvPr id="4116" name="Line 20"/>
          <p:cNvSpPr>
            <a:spLocks noChangeShapeType="1"/>
          </p:cNvSpPr>
          <p:nvPr/>
        </p:nvSpPr>
        <p:spPr bwMode="auto">
          <a:xfrm>
            <a:off x="2632075" y="2824163"/>
            <a:ext cx="1868488" cy="6048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12" tIns="45707" rIns="91412" bIns="45707"/>
          <a:lstStyle/>
          <a:p>
            <a:endParaRPr lang="zh-CN" altLang="en-US"/>
          </a:p>
        </p:txBody>
      </p:sp>
      <p:sp>
        <p:nvSpPr>
          <p:cNvPr id="4117" name="Line 21"/>
          <p:cNvSpPr>
            <a:spLocks noChangeShapeType="1"/>
          </p:cNvSpPr>
          <p:nvPr/>
        </p:nvSpPr>
        <p:spPr bwMode="auto">
          <a:xfrm flipV="1">
            <a:off x="4572000" y="2824163"/>
            <a:ext cx="2082800" cy="6048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12" tIns="45707" rIns="91412" bIns="45707"/>
          <a:lstStyle/>
          <a:p>
            <a:endParaRPr lang="zh-CN" altLang="en-US"/>
          </a:p>
        </p:txBody>
      </p:sp>
      <p:sp>
        <p:nvSpPr>
          <p:cNvPr id="4119" name="Rectangle 23"/>
          <p:cNvSpPr>
            <a:spLocks noChangeArrowheads="1"/>
          </p:cNvSpPr>
          <p:nvPr/>
        </p:nvSpPr>
        <p:spPr bwMode="auto">
          <a:xfrm>
            <a:off x="4572000" y="0"/>
            <a:ext cx="36513" cy="6858000"/>
          </a:xfrm>
          <a:prstGeom prst="rect">
            <a:avLst/>
          </a:prstGeom>
          <a:gradFill rotWithShape="1">
            <a:gsLst>
              <a:gs pos="0">
                <a:schemeClr val="bg2"/>
              </a:gs>
              <a:gs pos="50000">
                <a:schemeClr val="bg2">
                  <a:gamma/>
                  <a:tint val="0"/>
                  <a:invGamma/>
                </a:schemeClr>
              </a:gs>
              <a:gs pos="100000">
                <a:schemeClr val="bg2"/>
              </a:gs>
            </a:gsLst>
            <a:lin ang="5400000" scaled="1"/>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4120" name="Rectangle 24"/>
          <p:cNvSpPr>
            <a:spLocks noChangeArrowheads="1"/>
          </p:cNvSpPr>
          <p:nvPr/>
        </p:nvSpPr>
        <p:spPr bwMode="auto">
          <a:xfrm>
            <a:off x="4535488" y="0"/>
            <a:ext cx="36512" cy="6858000"/>
          </a:xfrm>
          <a:prstGeom prst="rect">
            <a:avLst/>
          </a:prstGeom>
          <a:gradFill rotWithShape="1">
            <a:gsLst>
              <a:gs pos="0">
                <a:schemeClr val="bg2"/>
              </a:gs>
              <a:gs pos="50000">
                <a:schemeClr val="bg2">
                  <a:gamma/>
                  <a:tint val="0"/>
                  <a:invGamma/>
                </a:schemeClr>
              </a:gs>
              <a:gs pos="100000">
                <a:schemeClr val="bg2"/>
              </a:gs>
            </a:gsLst>
            <a:lin ang="5400000" scaled="1"/>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4121" name="Line 25"/>
          <p:cNvSpPr>
            <a:spLocks noChangeShapeType="1"/>
          </p:cNvSpPr>
          <p:nvPr/>
        </p:nvSpPr>
        <p:spPr bwMode="auto">
          <a:xfrm>
            <a:off x="0" y="2824163"/>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12" tIns="45707" rIns="91412" bIns="45707"/>
          <a:lstStyle/>
          <a:p>
            <a:endParaRPr lang="zh-CN" altLang="en-US"/>
          </a:p>
        </p:txBody>
      </p:sp>
      <p:sp>
        <p:nvSpPr>
          <p:cNvPr id="4122" name="Line 26"/>
          <p:cNvSpPr>
            <a:spLocks noChangeShapeType="1"/>
          </p:cNvSpPr>
          <p:nvPr/>
        </p:nvSpPr>
        <p:spPr bwMode="auto">
          <a:xfrm>
            <a:off x="0" y="3705225"/>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12" tIns="45707" rIns="91412" bIns="45707"/>
          <a:lstStyle/>
          <a:p>
            <a:endParaRPr lang="zh-CN" altLang="en-US"/>
          </a:p>
        </p:txBody>
      </p:sp>
      <p:sp>
        <p:nvSpPr>
          <p:cNvPr id="4127" name="AutoShape 31"/>
          <p:cNvSpPr>
            <a:spLocks noChangeArrowheads="1"/>
          </p:cNvSpPr>
          <p:nvPr/>
        </p:nvSpPr>
        <p:spPr bwMode="auto">
          <a:xfrm rot="2271603">
            <a:off x="2703513" y="4094163"/>
            <a:ext cx="792162" cy="909637"/>
          </a:xfrm>
          <a:prstGeom prst="star4">
            <a:avLst>
              <a:gd name="adj" fmla="val 3211"/>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4128" name="AutoShape 32"/>
          <p:cNvSpPr>
            <a:spLocks noChangeArrowheads="1"/>
          </p:cNvSpPr>
          <p:nvPr/>
        </p:nvSpPr>
        <p:spPr bwMode="auto">
          <a:xfrm rot="-2690537">
            <a:off x="5553075" y="4103688"/>
            <a:ext cx="982663" cy="942975"/>
          </a:xfrm>
          <a:prstGeom prst="star4">
            <a:avLst>
              <a:gd name="adj" fmla="val 1186"/>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4129" name="Line 33"/>
          <p:cNvSpPr>
            <a:spLocks noChangeShapeType="1"/>
          </p:cNvSpPr>
          <p:nvPr/>
        </p:nvSpPr>
        <p:spPr bwMode="auto">
          <a:xfrm flipV="1">
            <a:off x="2555875" y="17463"/>
            <a:ext cx="0" cy="6858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12" tIns="45707" rIns="91412" bIns="45707"/>
          <a:lstStyle/>
          <a:p>
            <a:endParaRPr lang="zh-CN" altLang="en-US"/>
          </a:p>
        </p:txBody>
      </p:sp>
      <p:sp>
        <p:nvSpPr>
          <p:cNvPr id="4130" name="Line 34"/>
          <p:cNvSpPr>
            <a:spLocks noChangeShapeType="1"/>
          </p:cNvSpPr>
          <p:nvPr/>
        </p:nvSpPr>
        <p:spPr bwMode="auto">
          <a:xfrm flipV="1">
            <a:off x="6662738" y="17463"/>
            <a:ext cx="0" cy="6858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12" tIns="45707" rIns="91412" bIns="45707"/>
          <a:lstStyle/>
          <a:p>
            <a:endParaRPr lang="zh-CN" altLang="en-US"/>
          </a:p>
        </p:txBody>
      </p:sp>
      <p:sp>
        <p:nvSpPr>
          <p:cNvPr id="4131" name="AutoShape 35"/>
          <p:cNvSpPr>
            <a:spLocks noChangeArrowheads="1"/>
          </p:cNvSpPr>
          <p:nvPr/>
        </p:nvSpPr>
        <p:spPr bwMode="auto">
          <a:xfrm flipH="1">
            <a:off x="6124575" y="4197350"/>
            <a:ext cx="758825" cy="731838"/>
          </a:xfrm>
          <a:prstGeom prst="star4">
            <a:avLst>
              <a:gd name="adj" fmla="val 10143"/>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4132" name="AutoShape 36"/>
          <p:cNvSpPr>
            <a:spLocks noChangeArrowheads="1"/>
          </p:cNvSpPr>
          <p:nvPr/>
        </p:nvSpPr>
        <p:spPr bwMode="auto">
          <a:xfrm rot="18909463" flipV="1">
            <a:off x="7213600" y="4494213"/>
            <a:ext cx="625475" cy="603250"/>
          </a:xfrm>
          <a:prstGeom prst="star4">
            <a:avLst>
              <a:gd name="adj" fmla="val 0"/>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30" name="Rectangle 13"/>
          <p:cNvSpPr>
            <a:spLocks noChangeArrowheads="1"/>
          </p:cNvSpPr>
          <p:nvPr/>
        </p:nvSpPr>
        <p:spPr bwMode="auto">
          <a:xfrm>
            <a:off x="2522538" y="-17463"/>
            <a:ext cx="73025" cy="1009651"/>
          </a:xfrm>
          <a:prstGeom prst="rect">
            <a:avLst/>
          </a:prstGeom>
          <a:solidFill>
            <a:schemeClr val="bg1">
              <a:alpha val="47058"/>
            </a:schemeClr>
          </a:soli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endParaRPr kumimoji="1" lang="zh-CN" altLang="en-US" sz="1800">
              <a:solidFill>
                <a:srgbClr val="000000"/>
              </a:solidFill>
              <a:latin typeface="Gulim" panose="020B0600000101010101" pitchFamily="34" charset="-127"/>
              <a:ea typeface="Gulim" panose="020B0600000101010101" pitchFamily="34" charset="-127"/>
            </a:endParaRPr>
          </a:p>
        </p:txBody>
      </p:sp>
      <p:sp>
        <p:nvSpPr>
          <p:cNvPr id="31" name="AutoShape 16"/>
          <p:cNvSpPr>
            <a:spLocks noChangeArrowheads="1"/>
          </p:cNvSpPr>
          <p:nvPr/>
        </p:nvSpPr>
        <p:spPr bwMode="auto">
          <a:xfrm flipV="1">
            <a:off x="2468563" y="981075"/>
            <a:ext cx="144462" cy="73025"/>
          </a:xfrm>
          <a:custGeom>
            <a:avLst/>
            <a:gdLst>
              <a:gd name="T0" fmla="*/ 1699697236 w 21600"/>
              <a:gd name="T1" fmla="*/ 16081721 h 21600"/>
              <a:gd name="T2" fmla="*/ 971256991 w 21600"/>
              <a:gd name="T3" fmla="*/ 32163063 h 21600"/>
              <a:gd name="T4" fmla="*/ 242816699 w 21600"/>
              <a:gd name="T5" fmla="*/ 16081721 h 21600"/>
              <a:gd name="T6" fmla="*/ 97125699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alpha val="49019"/>
            </a:schemeClr>
          </a:soli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nchor="ctr"/>
          <a:lstStyle/>
          <a:p>
            <a:endParaRPr lang="zh-CN" altLang="en-US"/>
          </a:p>
        </p:txBody>
      </p:sp>
      <p:pic>
        <p:nvPicPr>
          <p:cNvPr id="48" name="Picture 2" descr="D:\PPT模版\素材\背景和图片\landscape\sea\wate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300538"/>
            <a:ext cx="974407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338" y="340002"/>
            <a:ext cx="1008436" cy="100076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图片 3"/>
          <p:cNvPicPr>
            <a:picLocks noChangeAspect="1"/>
          </p:cNvPicPr>
          <p:nvPr/>
        </p:nvPicPr>
        <p:blipFill rotWithShape="1">
          <a:blip r:embed="rId6" cstate="screen">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rcRect/>
          <a:stretch/>
        </p:blipFill>
        <p:spPr bwMode="auto">
          <a:xfrm>
            <a:off x="1021431" y="1700807"/>
            <a:ext cx="7344816" cy="124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87688" y="3638550"/>
            <a:ext cx="3462337" cy="1323975"/>
          </a:xfrm>
          <a:prstGeom prst="rect">
            <a:avLst/>
          </a:prstGeom>
          <a:noFill/>
        </p:spPr>
        <p:txBody>
          <a:bodyPr>
            <a:spAutoFit/>
          </a:bodyPr>
          <a:lstStyle/>
          <a:p>
            <a:pPr eaLnBrk="1" hangingPunct="1">
              <a:defRPr/>
            </a:pPr>
            <a:r>
              <a:rPr lang="zh-CN" altLang="en-US" sz="8000" dirty="0">
                <a:solidFill>
                  <a:schemeClr val="accent4">
                    <a:lumMod val="50000"/>
                  </a:schemeClr>
                </a:solidFill>
                <a:latin typeface="华文行楷" pitchFamily="2" charset="-122"/>
                <a:ea typeface="华文行楷" pitchFamily="2" charset="-122"/>
              </a:rPr>
              <a:t>欢迎你</a:t>
            </a:r>
          </a:p>
        </p:txBody>
      </p:sp>
      <p:sp>
        <p:nvSpPr>
          <p:cNvPr id="37" name="AutoShape 35"/>
          <p:cNvSpPr>
            <a:spLocks noChangeArrowheads="1"/>
          </p:cNvSpPr>
          <p:nvPr/>
        </p:nvSpPr>
        <p:spPr bwMode="auto">
          <a:xfrm flipH="1">
            <a:off x="2768600" y="4208463"/>
            <a:ext cx="758825" cy="733425"/>
          </a:xfrm>
          <a:prstGeom prst="star4">
            <a:avLst>
              <a:gd name="adj" fmla="val 5519"/>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39" name="AutoShape 32"/>
          <p:cNvSpPr>
            <a:spLocks noChangeArrowheads="1"/>
          </p:cNvSpPr>
          <p:nvPr/>
        </p:nvSpPr>
        <p:spPr bwMode="auto">
          <a:xfrm rot="-2690537">
            <a:off x="5978525" y="4076700"/>
            <a:ext cx="981075" cy="944563"/>
          </a:xfrm>
          <a:prstGeom prst="star4">
            <a:avLst>
              <a:gd name="adj" fmla="val 7715"/>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lIns="91412" tIns="45707" rIns="91412" bIns="45707" anchor="ctr"/>
          <a:lstStyle/>
          <a:p>
            <a:pPr eaLnBrk="1" latinLnBrk="1" hangingPunct="1">
              <a:defRPr/>
            </a:pPr>
            <a:endParaRPr kumimoji="1" lang="zh-CN" altLang="en-US">
              <a:solidFill>
                <a:srgbClr val="000000"/>
              </a:solidFill>
              <a:latin typeface="굴림" pitchFamily="50" charset="-127"/>
              <a:ea typeface="굴림" pitchFamily="50" charset="-127"/>
            </a:endParaRPr>
          </a:p>
        </p:txBody>
      </p:sp>
      <p:sp>
        <p:nvSpPr>
          <p:cNvPr id="11" name="TextBox 10"/>
          <p:cNvSpPr txBox="1">
            <a:spLocks noChangeArrowheads="1"/>
          </p:cNvSpPr>
          <p:nvPr/>
        </p:nvSpPr>
        <p:spPr bwMode="auto">
          <a:xfrm>
            <a:off x="1473200" y="503238"/>
            <a:ext cx="38528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华文行楷" panose="02010800040101010101" pitchFamily="2" charset="-122"/>
                <a:ea typeface="华文行楷" panose="02010800040101010101" pitchFamily="2" charset="-122"/>
              </a:rPr>
              <a:t>忠诚 求实 勤奋 创新</a:t>
            </a:r>
          </a:p>
        </p:txBody>
      </p:sp>
      <p:sp>
        <p:nvSpPr>
          <p:cNvPr id="2" name="TextBox 1"/>
          <p:cNvSpPr txBox="1">
            <a:spLocks noChangeArrowheads="1"/>
          </p:cNvSpPr>
          <p:nvPr/>
        </p:nvSpPr>
        <p:spPr bwMode="auto">
          <a:xfrm>
            <a:off x="1309688" y="2984500"/>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en-US" altLang="zh-CN" sz="2400" b="1"/>
              <a:t>People’s Public Security University of China</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Top)">
                                      <p:cBhvr>
                                        <p:cTn id="7" dur="500"/>
                                        <p:tgtEl>
                                          <p:spTgt spid="30"/>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109"/>
                                        </p:tgtEl>
                                        <p:attrNameLst>
                                          <p:attrName>style.visibility</p:attrName>
                                        </p:attrNameLst>
                                      </p:cBhvr>
                                      <p:to>
                                        <p:strVal val="visible"/>
                                      </p:to>
                                    </p:set>
                                    <p:animEffect transition="in" filter="slide(fromTop)">
                                      <p:cBhvr>
                                        <p:cTn id="10" dur="500"/>
                                        <p:tgtEl>
                                          <p:spTgt spid="4109"/>
                                        </p:tgtEl>
                                      </p:cBhvr>
                                    </p:animEffect>
                                  </p:childTnLst>
                                </p:cTn>
                              </p:par>
                            </p:childTnLst>
                          </p:cTn>
                        </p:par>
                        <p:par>
                          <p:cTn id="11" fill="hold" nodeType="afterGroup">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lide(fromTop)">
                                      <p:cBhvr>
                                        <p:cTn id="14" dur="500"/>
                                        <p:tgtEl>
                                          <p:spTgt spid="31"/>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4112"/>
                                        </p:tgtEl>
                                        <p:attrNameLst>
                                          <p:attrName>style.visibility</p:attrName>
                                        </p:attrNameLst>
                                      </p:cBhvr>
                                      <p:to>
                                        <p:strVal val="visible"/>
                                      </p:to>
                                    </p:set>
                                    <p:animEffect transition="in" filter="slide(fromTop)">
                                      <p:cBhvr>
                                        <p:cTn id="17" dur="500"/>
                                        <p:tgtEl>
                                          <p:spTgt spid="4112"/>
                                        </p:tgtEl>
                                      </p:cBhvr>
                                    </p:animEffect>
                                  </p:childTnLst>
                                </p:cTn>
                              </p:par>
                            </p:childTnLst>
                          </p:cTn>
                        </p:par>
                        <p:par>
                          <p:cTn id="18" fill="hold" nodeType="afterGroup">
                            <p:stCondLst>
                              <p:cond delay="1000"/>
                            </p:stCondLst>
                            <p:childTnLst>
                              <p:par>
                                <p:cTn id="19" presetID="12" presetClass="entr" presetSubtype="1" fill="hold" grpId="0" nodeType="afterEffect">
                                  <p:stCondLst>
                                    <p:cond delay="0"/>
                                  </p:stCondLst>
                                  <p:childTnLst>
                                    <p:set>
                                      <p:cBhvr>
                                        <p:cTn id="20" dur="1" fill="hold">
                                          <p:stCondLst>
                                            <p:cond delay="0"/>
                                          </p:stCondLst>
                                        </p:cTn>
                                        <p:tgtEl>
                                          <p:spTgt spid="4111"/>
                                        </p:tgtEl>
                                        <p:attrNameLst>
                                          <p:attrName>style.visibility</p:attrName>
                                        </p:attrNameLst>
                                      </p:cBhvr>
                                      <p:to>
                                        <p:strVal val="visible"/>
                                      </p:to>
                                    </p:set>
                                    <p:animEffect transition="in" filter="slide(fromTop)">
                                      <p:cBhvr>
                                        <p:cTn id="21" dur="500"/>
                                        <p:tgtEl>
                                          <p:spTgt spid="4111"/>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4113"/>
                                        </p:tgtEl>
                                        <p:attrNameLst>
                                          <p:attrName>style.visibility</p:attrName>
                                        </p:attrNameLst>
                                      </p:cBhvr>
                                      <p:to>
                                        <p:strVal val="visible"/>
                                      </p:to>
                                    </p:set>
                                    <p:animEffect transition="in" filter="slide(fromTop)">
                                      <p:cBhvr>
                                        <p:cTn id="24" dur="500"/>
                                        <p:tgtEl>
                                          <p:spTgt spid="4113"/>
                                        </p:tgtEl>
                                      </p:cBhvr>
                                    </p:animEffect>
                                  </p:childTnLst>
                                </p:cTn>
                              </p:par>
                            </p:childTnLst>
                          </p:cTn>
                        </p:par>
                        <p:par>
                          <p:cTn id="25" fill="hold" nodeType="afterGroup">
                            <p:stCondLst>
                              <p:cond delay="1500"/>
                            </p:stCondLst>
                            <p:childTnLst>
                              <p:par>
                                <p:cTn id="26" presetID="12" presetClass="entr" presetSubtype="1" fill="hold" grpId="0" nodeType="after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slide(fromTop)">
                                      <p:cBhvr>
                                        <p:cTn id="28" dur="500"/>
                                        <p:tgtEl>
                                          <p:spTgt spid="411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4115"/>
                                        </p:tgtEl>
                                        <p:attrNameLst>
                                          <p:attrName>style.visibility</p:attrName>
                                        </p:attrNameLst>
                                      </p:cBhvr>
                                      <p:to>
                                        <p:strVal val="visible"/>
                                      </p:to>
                                    </p:set>
                                    <p:animEffect transition="in" filter="slide(fromTop)">
                                      <p:cBhvr>
                                        <p:cTn id="31" dur="500"/>
                                        <p:tgtEl>
                                          <p:spTgt spid="4115"/>
                                        </p:tgtEl>
                                      </p:cBhvr>
                                    </p:animEffect>
                                  </p:childTnLst>
                                </p:cTn>
                              </p:par>
                            </p:childTnLst>
                          </p:cTn>
                        </p:par>
                        <p:par>
                          <p:cTn id="32" fill="hold" nodeType="afterGroup">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4116"/>
                                        </p:tgtEl>
                                        <p:attrNameLst>
                                          <p:attrName>style.visibility</p:attrName>
                                        </p:attrNameLst>
                                      </p:cBhvr>
                                      <p:to>
                                        <p:strVal val="visible"/>
                                      </p:to>
                                    </p:set>
                                    <p:animEffect transition="in" filter="strips(downRight)">
                                      <p:cBhvr>
                                        <p:cTn id="35" dur="1000"/>
                                        <p:tgtEl>
                                          <p:spTgt spid="4116"/>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117"/>
                                        </p:tgtEl>
                                        <p:attrNameLst>
                                          <p:attrName>style.visibility</p:attrName>
                                        </p:attrNameLst>
                                      </p:cBhvr>
                                      <p:to>
                                        <p:strVal val="visible"/>
                                      </p:to>
                                    </p:set>
                                    <p:animEffect transition="in" filter="strips(downLeft)">
                                      <p:cBhvr>
                                        <p:cTn id="38" dur="1000"/>
                                        <p:tgtEl>
                                          <p:spTgt spid="4117"/>
                                        </p:tgtEl>
                                      </p:cBhvr>
                                    </p:animEffect>
                                  </p:childTnLst>
                                </p:cTn>
                              </p:par>
                            </p:childTnLst>
                          </p:cTn>
                        </p:par>
                        <p:par>
                          <p:cTn id="39" fill="hold" nodeType="afterGroup">
                            <p:stCondLst>
                              <p:cond delay="3000"/>
                            </p:stCondLst>
                            <p:childTnLst>
                              <p:par>
                                <p:cTn id="40" presetID="16" presetClass="entr" presetSubtype="42" fill="hold" grpId="0" nodeType="afterEffect">
                                  <p:stCondLst>
                                    <p:cond delay="100"/>
                                  </p:stCondLst>
                                  <p:childTnLst>
                                    <p:set>
                                      <p:cBhvr>
                                        <p:cTn id="41" dur="1" fill="hold">
                                          <p:stCondLst>
                                            <p:cond delay="0"/>
                                          </p:stCondLst>
                                        </p:cTn>
                                        <p:tgtEl>
                                          <p:spTgt spid="4119"/>
                                        </p:tgtEl>
                                        <p:attrNameLst>
                                          <p:attrName>style.visibility</p:attrName>
                                        </p:attrNameLst>
                                      </p:cBhvr>
                                      <p:to>
                                        <p:strVal val="visible"/>
                                      </p:to>
                                    </p:set>
                                    <p:animEffect transition="in" filter="barn(outHorizontal)">
                                      <p:cBhvr>
                                        <p:cTn id="42" dur="1000"/>
                                        <p:tgtEl>
                                          <p:spTgt spid="4119"/>
                                        </p:tgtEl>
                                      </p:cBhvr>
                                    </p:animEffect>
                                  </p:childTnLst>
                                </p:cTn>
                              </p:par>
                              <p:par>
                                <p:cTn id="43" presetID="16" presetClass="entr" presetSubtype="42" fill="hold" grpId="0" nodeType="withEffect">
                                  <p:stCondLst>
                                    <p:cond delay="100"/>
                                  </p:stCondLst>
                                  <p:childTnLst>
                                    <p:set>
                                      <p:cBhvr>
                                        <p:cTn id="44" dur="1" fill="hold">
                                          <p:stCondLst>
                                            <p:cond delay="0"/>
                                          </p:stCondLst>
                                        </p:cTn>
                                        <p:tgtEl>
                                          <p:spTgt spid="4120"/>
                                        </p:tgtEl>
                                        <p:attrNameLst>
                                          <p:attrName>style.visibility</p:attrName>
                                        </p:attrNameLst>
                                      </p:cBhvr>
                                      <p:to>
                                        <p:strVal val="visible"/>
                                      </p:to>
                                    </p:set>
                                    <p:animEffect transition="in" filter="barn(outHorizontal)">
                                      <p:cBhvr>
                                        <p:cTn id="45" dur="1000"/>
                                        <p:tgtEl>
                                          <p:spTgt spid="4120"/>
                                        </p:tgtEl>
                                      </p:cBhvr>
                                    </p:animEffect>
                                  </p:childTnLst>
                                </p:cTn>
                              </p:par>
                            </p:childTnLst>
                          </p:cTn>
                        </p:par>
                        <p:par>
                          <p:cTn id="46" fill="hold" nodeType="afterGroup">
                            <p:stCondLst>
                              <p:cond delay="4100"/>
                            </p:stCondLst>
                            <p:childTnLst>
                              <p:par>
                                <p:cTn id="47" presetID="2" presetClass="exit" presetSubtype="8" fill="hold" grpId="1" nodeType="afterEffect">
                                  <p:stCondLst>
                                    <p:cond delay="0"/>
                                  </p:stCondLst>
                                  <p:childTnLst>
                                    <p:anim calcmode="lin" valueType="num">
                                      <p:cBhvr additive="base">
                                        <p:cTn id="48" dur="1000"/>
                                        <p:tgtEl>
                                          <p:spTgt spid="4119"/>
                                        </p:tgtEl>
                                        <p:attrNameLst>
                                          <p:attrName>ppt_x</p:attrName>
                                        </p:attrNameLst>
                                      </p:cBhvr>
                                      <p:tavLst>
                                        <p:tav tm="0">
                                          <p:val>
                                            <p:strVal val="ppt_x"/>
                                          </p:val>
                                        </p:tav>
                                        <p:tav tm="100000">
                                          <p:val>
                                            <p:strVal val="0-ppt_w/2"/>
                                          </p:val>
                                        </p:tav>
                                      </p:tavLst>
                                    </p:anim>
                                    <p:anim calcmode="lin" valueType="num">
                                      <p:cBhvr additive="base">
                                        <p:cTn id="49" dur="1000"/>
                                        <p:tgtEl>
                                          <p:spTgt spid="4119"/>
                                        </p:tgtEl>
                                        <p:attrNameLst>
                                          <p:attrName>ppt_y</p:attrName>
                                        </p:attrNameLst>
                                      </p:cBhvr>
                                      <p:tavLst>
                                        <p:tav tm="0">
                                          <p:val>
                                            <p:strVal val="ppt_y"/>
                                          </p:val>
                                        </p:tav>
                                        <p:tav tm="100000">
                                          <p:val>
                                            <p:strVal val="ppt_y"/>
                                          </p:val>
                                        </p:tav>
                                      </p:tavLst>
                                    </p:anim>
                                    <p:set>
                                      <p:cBhvr>
                                        <p:cTn id="50" dur="1" fill="hold">
                                          <p:stCondLst>
                                            <p:cond delay="999"/>
                                          </p:stCondLst>
                                        </p:cTn>
                                        <p:tgtEl>
                                          <p:spTgt spid="4119"/>
                                        </p:tgtEl>
                                        <p:attrNameLst>
                                          <p:attrName>style.visibility</p:attrName>
                                        </p:attrNameLst>
                                      </p:cBhvr>
                                      <p:to>
                                        <p:strVal val="hidden"/>
                                      </p:to>
                                    </p:set>
                                  </p:childTnLst>
                                </p:cTn>
                              </p:par>
                              <p:par>
                                <p:cTn id="51" presetID="2" presetClass="exit" presetSubtype="2" fill="hold" grpId="1" nodeType="withEffect">
                                  <p:stCondLst>
                                    <p:cond delay="0"/>
                                  </p:stCondLst>
                                  <p:childTnLst>
                                    <p:anim calcmode="lin" valueType="num">
                                      <p:cBhvr additive="base">
                                        <p:cTn id="52" dur="1000"/>
                                        <p:tgtEl>
                                          <p:spTgt spid="4120"/>
                                        </p:tgtEl>
                                        <p:attrNameLst>
                                          <p:attrName>ppt_x</p:attrName>
                                        </p:attrNameLst>
                                      </p:cBhvr>
                                      <p:tavLst>
                                        <p:tav tm="0">
                                          <p:val>
                                            <p:strVal val="ppt_x"/>
                                          </p:val>
                                        </p:tav>
                                        <p:tav tm="100000">
                                          <p:val>
                                            <p:strVal val="1+ppt_w/2"/>
                                          </p:val>
                                        </p:tav>
                                      </p:tavLst>
                                    </p:anim>
                                    <p:anim calcmode="lin" valueType="num">
                                      <p:cBhvr additive="base">
                                        <p:cTn id="53" dur="1000"/>
                                        <p:tgtEl>
                                          <p:spTgt spid="4120"/>
                                        </p:tgtEl>
                                        <p:attrNameLst>
                                          <p:attrName>ppt_y</p:attrName>
                                        </p:attrNameLst>
                                      </p:cBhvr>
                                      <p:tavLst>
                                        <p:tav tm="0">
                                          <p:val>
                                            <p:strVal val="ppt_y"/>
                                          </p:val>
                                        </p:tav>
                                        <p:tav tm="100000">
                                          <p:val>
                                            <p:strVal val="ppt_y"/>
                                          </p:val>
                                        </p:tav>
                                      </p:tavLst>
                                    </p:anim>
                                    <p:set>
                                      <p:cBhvr>
                                        <p:cTn id="54" dur="1" fill="hold">
                                          <p:stCondLst>
                                            <p:cond delay="999"/>
                                          </p:stCondLst>
                                        </p:cTn>
                                        <p:tgtEl>
                                          <p:spTgt spid="4120"/>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4116"/>
                                        </p:tgtEl>
                                      </p:cBhvr>
                                    </p:animEffect>
                                    <p:set>
                                      <p:cBhvr>
                                        <p:cTn id="57" dur="1" fill="hold">
                                          <p:stCondLst>
                                            <p:cond delay="499"/>
                                          </p:stCondLst>
                                        </p:cTn>
                                        <p:tgtEl>
                                          <p:spTgt spid="4116"/>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4117"/>
                                        </p:tgtEl>
                                      </p:cBhvr>
                                    </p:animEffect>
                                    <p:set>
                                      <p:cBhvr>
                                        <p:cTn id="60" dur="1" fill="hold">
                                          <p:stCondLst>
                                            <p:cond delay="499"/>
                                          </p:stCondLst>
                                        </p:cTn>
                                        <p:tgtEl>
                                          <p:spTgt spid="4117"/>
                                        </p:tgtEl>
                                        <p:attrNameLst>
                                          <p:attrName>style.visibility</p:attrName>
                                        </p:attrNameLst>
                                      </p:cBhvr>
                                      <p:to>
                                        <p:strVal val="hidden"/>
                                      </p:to>
                                    </p:set>
                                  </p:childTnLst>
                                </p:cTn>
                              </p:par>
                              <p:par>
                                <p:cTn id="61" presetID="16" presetClass="entr" presetSubtype="2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900"/>
                                        <p:tgtEl>
                                          <p:spTgt spid="4"/>
                                        </p:tgtEl>
                                      </p:cBhvr>
                                    </p:animEffect>
                                  </p:childTnLst>
                                </p:cTn>
                              </p:par>
                              <p:par>
                                <p:cTn id="64" presetID="42"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par>
                                <p:cTn id="69" presetID="6"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circle(in)">
                                      <p:cBhvr>
                                        <p:cTn id="71" dur="2000"/>
                                        <p:tgtEl>
                                          <p:spTgt spid="1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barn(inVertical)">
                                      <p:cBhvr>
                                        <p:cTn id="74" dur="500"/>
                                        <p:tgtEl>
                                          <p:spTgt spid="2"/>
                                        </p:tgtEl>
                                      </p:cBhvr>
                                    </p:animEffect>
                                  </p:childTnLst>
                                </p:cTn>
                              </p:par>
                              <p:par>
                                <p:cTn id="75" presetID="12" presetClass="exit" presetSubtype="1" fill="hold" grpId="1" nodeType="withEffect">
                                  <p:stCondLst>
                                    <p:cond delay="200"/>
                                  </p:stCondLst>
                                  <p:childTnLst>
                                    <p:animEffect transition="out" filter="slide(fromTop)">
                                      <p:cBhvr>
                                        <p:cTn id="76" dur="500"/>
                                        <p:tgtEl>
                                          <p:spTgt spid="4114"/>
                                        </p:tgtEl>
                                      </p:cBhvr>
                                    </p:animEffect>
                                    <p:set>
                                      <p:cBhvr>
                                        <p:cTn id="77" dur="1" fill="hold">
                                          <p:stCondLst>
                                            <p:cond delay="499"/>
                                          </p:stCondLst>
                                        </p:cTn>
                                        <p:tgtEl>
                                          <p:spTgt spid="4114"/>
                                        </p:tgtEl>
                                        <p:attrNameLst>
                                          <p:attrName>style.visibility</p:attrName>
                                        </p:attrNameLst>
                                      </p:cBhvr>
                                      <p:to>
                                        <p:strVal val="hidden"/>
                                      </p:to>
                                    </p:set>
                                  </p:childTnLst>
                                </p:cTn>
                              </p:par>
                              <p:par>
                                <p:cTn id="78" presetID="12" presetClass="exit" presetSubtype="1" fill="hold" grpId="1" nodeType="withEffect">
                                  <p:stCondLst>
                                    <p:cond delay="200"/>
                                  </p:stCondLst>
                                  <p:childTnLst>
                                    <p:animEffect transition="out" filter="slide(fromTop)">
                                      <p:cBhvr>
                                        <p:cTn id="79" dur="500"/>
                                        <p:tgtEl>
                                          <p:spTgt spid="4115"/>
                                        </p:tgtEl>
                                      </p:cBhvr>
                                    </p:animEffect>
                                    <p:set>
                                      <p:cBhvr>
                                        <p:cTn id="80" dur="1" fill="hold">
                                          <p:stCondLst>
                                            <p:cond delay="499"/>
                                          </p:stCondLst>
                                        </p:cTn>
                                        <p:tgtEl>
                                          <p:spTgt spid="4115"/>
                                        </p:tgtEl>
                                        <p:attrNameLst>
                                          <p:attrName>style.visibility</p:attrName>
                                        </p:attrNameLst>
                                      </p:cBhvr>
                                      <p:to>
                                        <p:strVal val="hidden"/>
                                      </p:to>
                                    </p:set>
                                  </p:childTnLst>
                                </p:cTn>
                              </p:par>
                              <p:par>
                                <p:cTn id="81" presetID="12" presetClass="exit" presetSubtype="1" fill="hold" grpId="1" nodeType="withEffect">
                                  <p:stCondLst>
                                    <p:cond delay="400"/>
                                  </p:stCondLst>
                                  <p:childTnLst>
                                    <p:animEffect transition="out" filter="slide(fromTop)">
                                      <p:cBhvr>
                                        <p:cTn id="82" dur="500"/>
                                        <p:tgtEl>
                                          <p:spTgt spid="4111"/>
                                        </p:tgtEl>
                                      </p:cBhvr>
                                    </p:animEffect>
                                    <p:set>
                                      <p:cBhvr>
                                        <p:cTn id="83" dur="1" fill="hold">
                                          <p:stCondLst>
                                            <p:cond delay="499"/>
                                          </p:stCondLst>
                                        </p:cTn>
                                        <p:tgtEl>
                                          <p:spTgt spid="4111"/>
                                        </p:tgtEl>
                                        <p:attrNameLst>
                                          <p:attrName>style.visibility</p:attrName>
                                        </p:attrNameLst>
                                      </p:cBhvr>
                                      <p:to>
                                        <p:strVal val="hidden"/>
                                      </p:to>
                                    </p:set>
                                  </p:childTnLst>
                                </p:cTn>
                              </p:par>
                              <p:par>
                                <p:cTn id="84" presetID="12" presetClass="exit" presetSubtype="1" fill="hold" grpId="1" nodeType="withEffect">
                                  <p:stCondLst>
                                    <p:cond delay="400"/>
                                  </p:stCondLst>
                                  <p:childTnLst>
                                    <p:animEffect transition="out" filter="slide(fromTop)">
                                      <p:cBhvr>
                                        <p:cTn id="85" dur="500"/>
                                        <p:tgtEl>
                                          <p:spTgt spid="4113"/>
                                        </p:tgtEl>
                                      </p:cBhvr>
                                    </p:animEffect>
                                    <p:set>
                                      <p:cBhvr>
                                        <p:cTn id="86" dur="1" fill="hold">
                                          <p:stCondLst>
                                            <p:cond delay="499"/>
                                          </p:stCondLst>
                                        </p:cTn>
                                        <p:tgtEl>
                                          <p:spTgt spid="4113"/>
                                        </p:tgtEl>
                                        <p:attrNameLst>
                                          <p:attrName>style.visibility</p:attrName>
                                        </p:attrNameLst>
                                      </p:cBhvr>
                                      <p:to>
                                        <p:strVal val="hidden"/>
                                      </p:to>
                                    </p:set>
                                  </p:childTnLst>
                                </p:cTn>
                              </p:par>
                              <p:par>
                                <p:cTn id="87" presetID="12" presetClass="exit" presetSubtype="1" fill="hold" grpId="1" nodeType="withEffect">
                                  <p:stCondLst>
                                    <p:cond delay="400"/>
                                  </p:stCondLst>
                                  <p:childTnLst>
                                    <p:animEffect transition="out" filter="slide(fromTop)">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2" presetClass="exit" presetSubtype="1" fill="hold" grpId="1" nodeType="withEffect">
                                  <p:stCondLst>
                                    <p:cond delay="600"/>
                                  </p:stCondLst>
                                  <p:childTnLst>
                                    <p:animEffect transition="out" filter="slide(fromTop)">
                                      <p:cBhvr>
                                        <p:cTn id="91" dur="500"/>
                                        <p:tgtEl>
                                          <p:spTgt spid="4112"/>
                                        </p:tgtEl>
                                      </p:cBhvr>
                                    </p:animEffect>
                                    <p:set>
                                      <p:cBhvr>
                                        <p:cTn id="92" dur="1" fill="hold">
                                          <p:stCondLst>
                                            <p:cond delay="499"/>
                                          </p:stCondLst>
                                        </p:cTn>
                                        <p:tgtEl>
                                          <p:spTgt spid="4112"/>
                                        </p:tgtEl>
                                        <p:attrNameLst>
                                          <p:attrName>style.visibility</p:attrName>
                                        </p:attrNameLst>
                                      </p:cBhvr>
                                      <p:to>
                                        <p:strVal val="hidden"/>
                                      </p:to>
                                    </p:set>
                                  </p:childTnLst>
                                </p:cTn>
                              </p:par>
                              <p:par>
                                <p:cTn id="93" presetID="12" presetClass="exit" presetSubtype="1" fill="hold" grpId="1" nodeType="withEffect">
                                  <p:stCondLst>
                                    <p:cond delay="800"/>
                                  </p:stCondLst>
                                  <p:childTnLst>
                                    <p:animEffect transition="out" filter="slide(fromTop)">
                                      <p:cBhvr>
                                        <p:cTn id="94" dur="500"/>
                                        <p:tgtEl>
                                          <p:spTgt spid="4109"/>
                                        </p:tgtEl>
                                      </p:cBhvr>
                                    </p:animEffect>
                                    <p:set>
                                      <p:cBhvr>
                                        <p:cTn id="95" dur="1" fill="hold">
                                          <p:stCondLst>
                                            <p:cond delay="499"/>
                                          </p:stCondLst>
                                        </p:cTn>
                                        <p:tgtEl>
                                          <p:spTgt spid="4109"/>
                                        </p:tgtEl>
                                        <p:attrNameLst>
                                          <p:attrName>style.visibility</p:attrName>
                                        </p:attrNameLst>
                                      </p:cBhvr>
                                      <p:to>
                                        <p:strVal val="hidden"/>
                                      </p:to>
                                    </p:set>
                                  </p:childTnLst>
                                </p:cTn>
                              </p:par>
                              <p:par>
                                <p:cTn id="96" presetID="12" presetClass="exit" presetSubtype="1" fill="hold" grpId="1" nodeType="withEffect">
                                  <p:stCondLst>
                                    <p:cond delay="800"/>
                                  </p:stCondLst>
                                  <p:childTnLst>
                                    <p:animEffect transition="out" filter="slide(fromTop)">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par>
                                <p:cTn id="99" presetID="42" presetClass="entr" presetSubtype="0" fill="hold" nodeType="withEffect">
                                  <p:stCondLst>
                                    <p:cond delay="800"/>
                                  </p:stCondLst>
                                  <p:childTnLst>
                                    <p:set>
                                      <p:cBhvr>
                                        <p:cTn id="100" dur="1" fill="hold">
                                          <p:stCondLst>
                                            <p:cond delay="0"/>
                                          </p:stCondLst>
                                        </p:cTn>
                                        <p:tgtEl>
                                          <p:spTgt spid="10">
                                            <p:txEl>
                                              <p:pRg st="0" end="0"/>
                                            </p:txEl>
                                          </p:spTgt>
                                        </p:tgtEl>
                                        <p:attrNameLst>
                                          <p:attrName>style.visibility</p:attrName>
                                        </p:attrNameLst>
                                      </p:cBhvr>
                                      <p:to>
                                        <p:strVal val="visible"/>
                                      </p:to>
                                    </p:set>
                                    <p:animEffect transition="in" filter="fade">
                                      <p:cBhvr>
                                        <p:cTn id="101" dur="1000"/>
                                        <p:tgtEl>
                                          <p:spTgt spid="10">
                                            <p:txEl>
                                              <p:pRg st="0" end="0"/>
                                            </p:txEl>
                                          </p:spTgt>
                                        </p:tgtEl>
                                      </p:cBhvr>
                                    </p:animEffect>
                                    <p:anim calcmode="lin" valueType="num">
                                      <p:cBhvr>
                                        <p:cTn id="10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4" fill="hold" nodeType="afterGroup">
                            <p:stCondLst>
                              <p:cond delay="6100"/>
                            </p:stCondLst>
                            <p:childTnLst>
                              <p:par>
                                <p:cTn id="105" presetID="22" presetClass="entr" presetSubtype="8" fill="hold" grpId="0" nodeType="afterEffect">
                                  <p:stCondLst>
                                    <p:cond delay="0"/>
                                  </p:stCondLst>
                                  <p:childTnLst>
                                    <p:set>
                                      <p:cBhvr>
                                        <p:cTn id="106" dur="1" fill="hold">
                                          <p:stCondLst>
                                            <p:cond delay="0"/>
                                          </p:stCondLst>
                                        </p:cTn>
                                        <p:tgtEl>
                                          <p:spTgt spid="4121"/>
                                        </p:tgtEl>
                                        <p:attrNameLst>
                                          <p:attrName>style.visibility</p:attrName>
                                        </p:attrNameLst>
                                      </p:cBhvr>
                                      <p:to>
                                        <p:strVal val="visible"/>
                                      </p:to>
                                    </p:set>
                                    <p:animEffect transition="in" filter="wipe(left)">
                                      <p:cBhvr>
                                        <p:cTn id="107" dur="500"/>
                                        <p:tgtEl>
                                          <p:spTgt spid="4121"/>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4122"/>
                                        </p:tgtEl>
                                        <p:attrNameLst>
                                          <p:attrName>style.visibility</p:attrName>
                                        </p:attrNameLst>
                                      </p:cBhvr>
                                      <p:to>
                                        <p:strVal val="visible"/>
                                      </p:to>
                                    </p:set>
                                    <p:animEffect transition="in" filter="wipe(right)">
                                      <p:cBhvr>
                                        <p:cTn id="110" dur="500"/>
                                        <p:tgtEl>
                                          <p:spTgt spid="41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130"/>
                                        </p:tgtEl>
                                        <p:attrNameLst>
                                          <p:attrName>style.visibility</p:attrName>
                                        </p:attrNameLst>
                                      </p:cBhvr>
                                      <p:to>
                                        <p:strVal val="visible"/>
                                      </p:to>
                                    </p:set>
                                    <p:animEffect transition="in" filter="wipe(down)">
                                      <p:cBhvr>
                                        <p:cTn id="113" dur="500"/>
                                        <p:tgtEl>
                                          <p:spTgt spid="4130"/>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4129"/>
                                        </p:tgtEl>
                                        <p:attrNameLst>
                                          <p:attrName>style.visibility</p:attrName>
                                        </p:attrNameLst>
                                      </p:cBhvr>
                                      <p:to>
                                        <p:strVal val="visible"/>
                                      </p:to>
                                    </p:set>
                                    <p:animEffect transition="in" filter="wipe(up)">
                                      <p:cBhvr>
                                        <p:cTn id="116" dur="500"/>
                                        <p:tgtEl>
                                          <p:spTgt spid="4129"/>
                                        </p:tgtEl>
                                      </p:cBhvr>
                                    </p:animEffect>
                                  </p:childTnLst>
                                </p:cTn>
                              </p:par>
                            </p:childTnLst>
                          </p:cTn>
                        </p:par>
                        <p:par>
                          <p:cTn id="117" fill="hold" nodeType="afterGroup">
                            <p:stCondLst>
                              <p:cond delay="6600"/>
                            </p:stCondLst>
                            <p:childTnLst>
                              <p:par>
                                <p:cTn id="118" presetID="22" presetClass="exit" presetSubtype="8" fill="hold" grpId="1" nodeType="afterEffect">
                                  <p:stCondLst>
                                    <p:cond delay="0"/>
                                  </p:stCondLst>
                                  <p:childTnLst>
                                    <p:animEffect transition="out" filter="wipe(left)">
                                      <p:cBhvr>
                                        <p:cTn id="119" dur="500"/>
                                        <p:tgtEl>
                                          <p:spTgt spid="4121"/>
                                        </p:tgtEl>
                                      </p:cBhvr>
                                    </p:animEffect>
                                    <p:set>
                                      <p:cBhvr>
                                        <p:cTn id="120" dur="1" fill="hold">
                                          <p:stCondLst>
                                            <p:cond delay="499"/>
                                          </p:stCondLst>
                                        </p:cTn>
                                        <p:tgtEl>
                                          <p:spTgt spid="4121"/>
                                        </p:tgtEl>
                                        <p:attrNameLst>
                                          <p:attrName>style.visibility</p:attrName>
                                        </p:attrNameLst>
                                      </p:cBhvr>
                                      <p:to>
                                        <p:strVal val="hidden"/>
                                      </p:to>
                                    </p:set>
                                  </p:childTnLst>
                                </p:cTn>
                              </p:par>
                              <p:par>
                                <p:cTn id="121" presetID="22" presetClass="exit" presetSubtype="2" fill="hold" grpId="1" nodeType="withEffect">
                                  <p:stCondLst>
                                    <p:cond delay="0"/>
                                  </p:stCondLst>
                                  <p:childTnLst>
                                    <p:animEffect transition="out" filter="wipe(right)">
                                      <p:cBhvr>
                                        <p:cTn id="122" dur="500"/>
                                        <p:tgtEl>
                                          <p:spTgt spid="4122"/>
                                        </p:tgtEl>
                                      </p:cBhvr>
                                    </p:animEffect>
                                    <p:set>
                                      <p:cBhvr>
                                        <p:cTn id="123" dur="1" fill="hold">
                                          <p:stCondLst>
                                            <p:cond delay="499"/>
                                          </p:stCondLst>
                                        </p:cTn>
                                        <p:tgtEl>
                                          <p:spTgt spid="4122"/>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4130"/>
                                        </p:tgtEl>
                                      </p:cBhvr>
                                    </p:animEffect>
                                    <p:set>
                                      <p:cBhvr>
                                        <p:cTn id="126" dur="1" fill="hold">
                                          <p:stCondLst>
                                            <p:cond delay="499"/>
                                          </p:stCondLst>
                                        </p:cTn>
                                        <p:tgtEl>
                                          <p:spTgt spid="4130"/>
                                        </p:tgtEl>
                                        <p:attrNameLst>
                                          <p:attrName>style.visibility</p:attrName>
                                        </p:attrNameLst>
                                      </p:cBhvr>
                                      <p:to>
                                        <p:strVal val="hidden"/>
                                      </p:to>
                                    </p:set>
                                  </p:childTnLst>
                                </p:cTn>
                              </p:par>
                              <p:par>
                                <p:cTn id="127" presetID="22" presetClass="exit" presetSubtype="1" fill="hold" grpId="1" nodeType="withEffect">
                                  <p:stCondLst>
                                    <p:cond delay="0"/>
                                  </p:stCondLst>
                                  <p:childTnLst>
                                    <p:animEffect transition="out" filter="wipe(up)">
                                      <p:cBhvr>
                                        <p:cTn id="128" dur="500"/>
                                        <p:tgtEl>
                                          <p:spTgt spid="4129"/>
                                        </p:tgtEl>
                                      </p:cBhvr>
                                    </p:animEffect>
                                    <p:set>
                                      <p:cBhvr>
                                        <p:cTn id="129" dur="1" fill="hold">
                                          <p:stCondLst>
                                            <p:cond delay="499"/>
                                          </p:stCondLst>
                                        </p:cTn>
                                        <p:tgtEl>
                                          <p:spTgt spid="4129"/>
                                        </p:tgtEl>
                                        <p:attrNameLst>
                                          <p:attrName>style.visibility</p:attrName>
                                        </p:attrNameLst>
                                      </p:cBhvr>
                                      <p:to>
                                        <p:strVal val="hidden"/>
                                      </p:to>
                                    </p:set>
                                  </p:childTnLst>
                                </p:cTn>
                              </p:par>
                              <p:par>
                                <p:cTn id="130" presetID="53" presetClass="entr" presetSubtype="0" fill="hold" grpId="0" nodeType="withEffect">
                                  <p:stCondLst>
                                    <p:cond delay="300"/>
                                  </p:stCondLst>
                                  <p:childTnLst>
                                    <p:set>
                                      <p:cBhvr>
                                        <p:cTn id="131" dur="1" fill="hold">
                                          <p:stCondLst>
                                            <p:cond delay="0"/>
                                          </p:stCondLst>
                                        </p:cTn>
                                        <p:tgtEl>
                                          <p:spTgt spid="4127"/>
                                        </p:tgtEl>
                                        <p:attrNameLst>
                                          <p:attrName>style.visibility</p:attrName>
                                        </p:attrNameLst>
                                      </p:cBhvr>
                                      <p:to>
                                        <p:strVal val="visible"/>
                                      </p:to>
                                    </p:set>
                                    <p:anim calcmode="lin" valueType="num">
                                      <p:cBhvr>
                                        <p:cTn id="132" dur="1000" fill="hold"/>
                                        <p:tgtEl>
                                          <p:spTgt spid="4127"/>
                                        </p:tgtEl>
                                        <p:attrNameLst>
                                          <p:attrName>ppt_w</p:attrName>
                                        </p:attrNameLst>
                                      </p:cBhvr>
                                      <p:tavLst>
                                        <p:tav tm="0">
                                          <p:val>
                                            <p:fltVal val="0"/>
                                          </p:val>
                                        </p:tav>
                                        <p:tav tm="100000">
                                          <p:val>
                                            <p:strVal val="#ppt_w"/>
                                          </p:val>
                                        </p:tav>
                                      </p:tavLst>
                                    </p:anim>
                                    <p:anim calcmode="lin" valueType="num">
                                      <p:cBhvr>
                                        <p:cTn id="133" dur="1000" fill="hold"/>
                                        <p:tgtEl>
                                          <p:spTgt spid="4127"/>
                                        </p:tgtEl>
                                        <p:attrNameLst>
                                          <p:attrName>ppt_h</p:attrName>
                                        </p:attrNameLst>
                                      </p:cBhvr>
                                      <p:tavLst>
                                        <p:tav tm="0">
                                          <p:val>
                                            <p:fltVal val="0"/>
                                          </p:val>
                                        </p:tav>
                                        <p:tav tm="100000">
                                          <p:val>
                                            <p:strVal val="#ppt_h"/>
                                          </p:val>
                                        </p:tav>
                                      </p:tavLst>
                                    </p:anim>
                                    <p:animEffect transition="in" filter="fade">
                                      <p:cBhvr>
                                        <p:cTn id="134" dur="1000"/>
                                        <p:tgtEl>
                                          <p:spTgt spid="4127"/>
                                        </p:tgtEl>
                                      </p:cBhvr>
                                    </p:animEffect>
                                  </p:childTnLst>
                                </p:cTn>
                              </p:par>
                              <p:par>
                                <p:cTn id="135" presetID="53" presetClass="entr" presetSubtype="0" fill="hold" grpId="0" nodeType="withEffect">
                                  <p:stCondLst>
                                    <p:cond delay="300"/>
                                  </p:stCondLst>
                                  <p:childTnLst>
                                    <p:set>
                                      <p:cBhvr>
                                        <p:cTn id="136" dur="1" fill="hold">
                                          <p:stCondLst>
                                            <p:cond delay="0"/>
                                          </p:stCondLst>
                                        </p:cTn>
                                        <p:tgtEl>
                                          <p:spTgt spid="4128"/>
                                        </p:tgtEl>
                                        <p:attrNameLst>
                                          <p:attrName>style.visibility</p:attrName>
                                        </p:attrNameLst>
                                      </p:cBhvr>
                                      <p:to>
                                        <p:strVal val="visible"/>
                                      </p:to>
                                    </p:set>
                                    <p:anim calcmode="lin" valueType="num">
                                      <p:cBhvr>
                                        <p:cTn id="137" dur="1000" fill="hold"/>
                                        <p:tgtEl>
                                          <p:spTgt spid="4128"/>
                                        </p:tgtEl>
                                        <p:attrNameLst>
                                          <p:attrName>ppt_w</p:attrName>
                                        </p:attrNameLst>
                                      </p:cBhvr>
                                      <p:tavLst>
                                        <p:tav tm="0">
                                          <p:val>
                                            <p:fltVal val="0"/>
                                          </p:val>
                                        </p:tav>
                                        <p:tav tm="100000">
                                          <p:val>
                                            <p:strVal val="#ppt_w"/>
                                          </p:val>
                                        </p:tav>
                                      </p:tavLst>
                                    </p:anim>
                                    <p:anim calcmode="lin" valueType="num">
                                      <p:cBhvr>
                                        <p:cTn id="138" dur="1000" fill="hold"/>
                                        <p:tgtEl>
                                          <p:spTgt spid="4128"/>
                                        </p:tgtEl>
                                        <p:attrNameLst>
                                          <p:attrName>ppt_h</p:attrName>
                                        </p:attrNameLst>
                                      </p:cBhvr>
                                      <p:tavLst>
                                        <p:tav tm="0">
                                          <p:val>
                                            <p:fltVal val="0"/>
                                          </p:val>
                                        </p:tav>
                                        <p:tav tm="100000">
                                          <p:val>
                                            <p:strVal val="#ppt_h"/>
                                          </p:val>
                                        </p:tav>
                                      </p:tavLst>
                                    </p:anim>
                                    <p:animEffect transition="in" filter="fade">
                                      <p:cBhvr>
                                        <p:cTn id="139" dur="1000"/>
                                        <p:tgtEl>
                                          <p:spTgt spid="4128"/>
                                        </p:tgtEl>
                                      </p:cBhvr>
                                    </p:animEffect>
                                  </p:childTnLst>
                                </p:cTn>
                              </p:par>
                              <p:par>
                                <p:cTn id="140" presetID="0" presetClass="path" presetSubtype="0" accel="50000" decel="50000" fill="hold" grpId="1" nodeType="withEffect">
                                  <p:stCondLst>
                                    <p:cond delay="300"/>
                                  </p:stCondLst>
                                  <p:childTnLst>
                                    <p:animMotion origin="layout" path="M 2.77778E-6 2.44218E-6 L 0.36354 2.44218E-6 " pathEditMode="relative" rAng="0" ptsTypes="AA">
                                      <p:cBhvr>
                                        <p:cTn id="141" dur="3000" fill="hold"/>
                                        <p:tgtEl>
                                          <p:spTgt spid="4127"/>
                                        </p:tgtEl>
                                        <p:attrNameLst>
                                          <p:attrName>ppt_x</p:attrName>
                                          <p:attrName>ppt_y</p:attrName>
                                        </p:attrNameLst>
                                      </p:cBhvr>
                                      <p:rCtr x="18177" y="0"/>
                                    </p:animMotion>
                                  </p:childTnLst>
                                </p:cTn>
                              </p:par>
                              <p:par>
                                <p:cTn id="142" presetID="0" presetClass="path" presetSubtype="0" accel="50000" decel="50000" fill="hold" grpId="1" nodeType="withEffect">
                                  <p:stCondLst>
                                    <p:cond delay="300"/>
                                  </p:stCondLst>
                                  <p:childTnLst>
                                    <p:animMotion origin="layout" path="M -0.31059 0.00093 L 0.0526 0.00093 " pathEditMode="relative" rAng="0" ptsTypes="AA">
                                      <p:cBhvr>
                                        <p:cTn id="143" dur="3000" fill="hold"/>
                                        <p:tgtEl>
                                          <p:spTgt spid="4128"/>
                                        </p:tgtEl>
                                        <p:attrNameLst>
                                          <p:attrName>ppt_x</p:attrName>
                                          <p:attrName>ppt_y</p:attrName>
                                        </p:attrNameLst>
                                      </p:cBhvr>
                                      <p:rCtr x="18160" y="0"/>
                                    </p:animMotion>
                                  </p:childTnLst>
                                </p:cTn>
                              </p:par>
                              <p:par>
                                <p:cTn id="144" presetID="8" presetClass="emph" presetSubtype="0" accel="50000" decel="50000" fill="hold" grpId="2" nodeType="withEffect">
                                  <p:stCondLst>
                                    <p:cond delay="500"/>
                                  </p:stCondLst>
                                  <p:childTnLst>
                                    <p:animRot by="21600000">
                                      <p:cBhvr>
                                        <p:cTn id="145" dur="5000" fill="hold"/>
                                        <p:tgtEl>
                                          <p:spTgt spid="4127"/>
                                        </p:tgtEl>
                                        <p:attrNameLst>
                                          <p:attrName>r</p:attrName>
                                        </p:attrNameLst>
                                      </p:cBhvr>
                                    </p:animRot>
                                  </p:childTnLst>
                                </p:cTn>
                              </p:par>
                              <p:par>
                                <p:cTn id="146" presetID="8" presetClass="emph" presetSubtype="0" accel="50000" decel="50000" fill="hold" grpId="2" nodeType="withEffect">
                                  <p:stCondLst>
                                    <p:cond delay="500"/>
                                  </p:stCondLst>
                                  <p:childTnLst>
                                    <p:animRot by="-21600000">
                                      <p:cBhvr>
                                        <p:cTn id="147" dur="5000" fill="hold"/>
                                        <p:tgtEl>
                                          <p:spTgt spid="4128"/>
                                        </p:tgtEl>
                                        <p:attrNameLst>
                                          <p:attrName>r</p:attrName>
                                        </p:attrNameLst>
                                      </p:cBhvr>
                                    </p:animRot>
                                  </p:childTnLst>
                                </p:cTn>
                              </p:par>
                              <p:par>
                                <p:cTn id="148" presetID="53" presetClass="exit" presetSubtype="0" fill="hold" grpId="3" nodeType="withEffect">
                                  <p:stCondLst>
                                    <p:cond delay="2000"/>
                                  </p:stCondLst>
                                  <p:childTnLst>
                                    <p:anim calcmode="lin" valueType="num">
                                      <p:cBhvr>
                                        <p:cTn id="149" dur="2000"/>
                                        <p:tgtEl>
                                          <p:spTgt spid="4127"/>
                                        </p:tgtEl>
                                        <p:attrNameLst>
                                          <p:attrName>ppt_w</p:attrName>
                                        </p:attrNameLst>
                                      </p:cBhvr>
                                      <p:tavLst>
                                        <p:tav tm="0">
                                          <p:val>
                                            <p:strVal val="ppt_w"/>
                                          </p:val>
                                        </p:tav>
                                        <p:tav tm="100000">
                                          <p:val>
                                            <p:fltVal val="0"/>
                                          </p:val>
                                        </p:tav>
                                      </p:tavLst>
                                    </p:anim>
                                    <p:anim calcmode="lin" valueType="num">
                                      <p:cBhvr>
                                        <p:cTn id="150" dur="2000"/>
                                        <p:tgtEl>
                                          <p:spTgt spid="4127"/>
                                        </p:tgtEl>
                                        <p:attrNameLst>
                                          <p:attrName>ppt_h</p:attrName>
                                        </p:attrNameLst>
                                      </p:cBhvr>
                                      <p:tavLst>
                                        <p:tav tm="0">
                                          <p:val>
                                            <p:strVal val="ppt_h"/>
                                          </p:val>
                                        </p:tav>
                                        <p:tav tm="100000">
                                          <p:val>
                                            <p:fltVal val="0"/>
                                          </p:val>
                                        </p:tav>
                                      </p:tavLst>
                                    </p:anim>
                                    <p:animEffect transition="out" filter="fade">
                                      <p:cBhvr>
                                        <p:cTn id="151" dur="2000"/>
                                        <p:tgtEl>
                                          <p:spTgt spid="4127"/>
                                        </p:tgtEl>
                                      </p:cBhvr>
                                    </p:animEffect>
                                    <p:set>
                                      <p:cBhvr>
                                        <p:cTn id="152" dur="1" fill="hold">
                                          <p:stCondLst>
                                            <p:cond delay="1999"/>
                                          </p:stCondLst>
                                        </p:cTn>
                                        <p:tgtEl>
                                          <p:spTgt spid="4127"/>
                                        </p:tgtEl>
                                        <p:attrNameLst>
                                          <p:attrName>style.visibility</p:attrName>
                                        </p:attrNameLst>
                                      </p:cBhvr>
                                      <p:to>
                                        <p:strVal val="hidden"/>
                                      </p:to>
                                    </p:set>
                                  </p:childTnLst>
                                </p:cTn>
                              </p:par>
                              <p:par>
                                <p:cTn id="153" presetID="53" presetClass="exit" presetSubtype="0" fill="hold" grpId="3" nodeType="withEffect">
                                  <p:stCondLst>
                                    <p:cond delay="2000"/>
                                  </p:stCondLst>
                                  <p:childTnLst>
                                    <p:anim calcmode="lin" valueType="num">
                                      <p:cBhvr>
                                        <p:cTn id="154" dur="2000"/>
                                        <p:tgtEl>
                                          <p:spTgt spid="4128"/>
                                        </p:tgtEl>
                                        <p:attrNameLst>
                                          <p:attrName>ppt_w</p:attrName>
                                        </p:attrNameLst>
                                      </p:cBhvr>
                                      <p:tavLst>
                                        <p:tav tm="0">
                                          <p:val>
                                            <p:strVal val="ppt_w"/>
                                          </p:val>
                                        </p:tav>
                                        <p:tav tm="100000">
                                          <p:val>
                                            <p:fltVal val="0"/>
                                          </p:val>
                                        </p:tav>
                                      </p:tavLst>
                                    </p:anim>
                                    <p:anim calcmode="lin" valueType="num">
                                      <p:cBhvr>
                                        <p:cTn id="155" dur="2000"/>
                                        <p:tgtEl>
                                          <p:spTgt spid="4128"/>
                                        </p:tgtEl>
                                        <p:attrNameLst>
                                          <p:attrName>ppt_h</p:attrName>
                                        </p:attrNameLst>
                                      </p:cBhvr>
                                      <p:tavLst>
                                        <p:tav tm="0">
                                          <p:val>
                                            <p:strVal val="ppt_h"/>
                                          </p:val>
                                        </p:tav>
                                        <p:tav tm="100000">
                                          <p:val>
                                            <p:fltVal val="0"/>
                                          </p:val>
                                        </p:tav>
                                      </p:tavLst>
                                    </p:anim>
                                    <p:animEffect transition="out" filter="fade">
                                      <p:cBhvr>
                                        <p:cTn id="156" dur="2000"/>
                                        <p:tgtEl>
                                          <p:spTgt spid="4128"/>
                                        </p:tgtEl>
                                      </p:cBhvr>
                                    </p:animEffect>
                                    <p:set>
                                      <p:cBhvr>
                                        <p:cTn id="157" dur="1" fill="hold">
                                          <p:stCondLst>
                                            <p:cond delay="1999"/>
                                          </p:stCondLst>
                                        </p:cTn>
                                        <p:tgtEl>
                                          <p:spTgt spid="4128"/>
                                        </p:tgtEl>
                                        <p:attrNameLst>
                                          <p:attrName>style.visibility</p:attrName>
                                        </p:attrNameLst>
                                      </p:cBhvr>
                                      <p:to>
                                        <p:strVal val="hidden"/>
                                      </p:to>
                                    </p:set>
                                  </p:childTnLst>
                                </p:cTn>
                              </p:par>
                              <p:par>
                                <p:cTn id="158" presetID="53" presetClass="entr" presetSubtype="0" fill="hold" grpId="0" nodeType="withEffect">
                                  <p:stCondLst>
                                    <p:cond delay="3400"/>
                                  </p:stCondLst>
                                  <p:childTnLst>
                                    <p:set>
                                      <p:cBhvr>
                                        <p:cTn id="159" dur="1" fill="hold">
                                          <p:stCondLst>
                                            <p:cond delay="0"/>
                                          </p:stCondLst>
                                        </p:cTn>
                                        <p:tgtEl>
                                          <p:spTgt spid="4131"/>
                                        </p:tgtEl>
                                        <p:attrNameLst>
                                          <p:attrName>style.visibility</p:attrName>
                                        </p:attrNameLst>
                                      </p:cBhvr>
                                      <p:to>
                                        <p:strVal val="visible"/>
                                      </p:to>
                                    </p:set>
                                    <p:anim calcmode="lin" valueType="num">
                                      <p:cBhvr>
                                        <p:cTn id="160" dur="500" fill="hold"/>
                                        <p:tgtEl>
                                          <p:spTgt spid="4131"/>
                                        </p:tgtEl>
                                        <p:attrNameLst>
                                          <p:attrName>ppt_w</p:attrName>
                                        </p:attrNameLst>
                                      </p:cBhvr>
                                      <p:tavLst>
                                        <p:tav tm="0">
                                          <p:val>
                                            <p:fltVal val="0"/>
                                          </p:val>
                                        </p:tav>
                                        <p:tav tm="100000">
                                          <p:val>
                                            <p:strVal val="#ppt_w"/>
                                          </p:val>
                                        </p:tav>
                                      </p:tavLst>
                                    </p:anim>
                                    <p:anim calcmode="lin" valueType="num">
                                      <p:cBhvr>
                                        <p:cTn id="161" dur="500" fill="hold"/>
                                        <p:tgtEl>
                                          <p:spTgt spid="4131"/>
                                        </p:tgtEl>
                                        <p:attrNameLst>
                                          <p:attrName>ppt_h</p:attrName>
                                        </p:attrNameLst>
                                      </p:cBhvr>
                                      <p:tavLst>
                                        <p:tav tm="0">
                                          <p:val>
                                            <p:fltVal val="0"/>
                                          </p:val>
                                        </p:tav>
                                        <p:tav tm="100000">
                                          <p:val>
                                            <p:strVal val="#ppt_h"/>
                                          </p:val>
                                        </p:tav>
                                      </p:tavLst>
                                    </p:anim>
                                    <p:animEffect transition="in" filter="fade">
                                      <p:cBhvr>
                                        <p:cTn id="162" dur="500"/>
                                        <p:tgtEl>
                                          <p:spTgt spid="4131"/>
                                        </p:tgtEl>
                                      </p:cBhvr>
                                    </p:animEffect>
                                  </p:childTnLst>
                                </p:cTn>
                              </p:par>
                              <p:par>
                                <p:cTn id="163" presetID="53" presetClass="entr" presetSubtype="0" fill="hold" grpId="0" nodeType="withEffect">
                                  <p:stCondLst>
                                    <p:cond delay="3400"/>
                                  </p:stCondLst>
                                  <p:childTnLst>
                                    <p:set>
                                      <p:cBhvr>
                                        <p:cTn id="164" dur="1" fill="hold">
                                          <p:stCondLst>
                                            <p:cond delay="0"/>
                                          </p:stCondLst>
                                        </p:cTn>
                                        <p:tgtEl>
                                          <p:spTgt spid="4132"/>
                                        </p:tgtEl>
                                        <p:attrNameLst>
                                          <p:attrName>style.visibility</p:attrName>
                                        </p:attrNameLst>
                                      </p:cBhvr>
                                      <p:to>
                                        <p:strVal val="visible"/>
                                      </p:to>
                                    </p:set>
                                    <p:anim calcmode="lin" valueType="num">
                                      <p:cBhvr>
                                        <p:cTn id="165" dur="500" fill="hold"/>
                                        <p:tgtEl>
                                          <p:spTgt spid="4132"/>
                                        </p:tgtEl>
                                        <p:attrNameLst>
                                          <p:attrName>ppt_w</p:attrName>
                                        </p:attrNameLst>
                                      </p:cBhvr>
                                      <p:tavLst>
                                        <p:tav tm="0">
                                          <p:val>
                                            <p:fltVal val="0"/>
                                          </p:val>
                                        </p:tav>
                                        <p:tav tm="100000">
                                          <p:val>
                                            <p:strVal val="#ppt_w"/>
                                          </p:val>
                                        </p:tav>
                                      </p:tavLst>
                                    </p:anim>
                                    <p:anim calcmode="lin" valueType="num">
                                      <p:cBhvr>
                                        <p:cTn id="166" dur="500" fill="hold"/>
                                        <p:tgtEl>
                                          <p:spTgt spid="4132"/>
                                        </p:tgtEl>
                                        <p:attrNameLst>
                                          <p:attrName>ppt_h</p:attrName>
                                        </p:attrNameLst>
                                      </p:cBhvr>
                                      <p:tavLst>
                                        <p:tav tm="0">
                                          <p:val>
                                            <p:fltVal val="0"/>
                                          </p:val>
                                        </p:tav>
                                        <p:tav tm="100000">
                                          <p:val>
                                            <p:strVal val="#ppt_h"/>
                                          </p:val>
                                        </p:tav>
                                      </p:tavLst>
                                    </p:anim>
                                    <p:animEffect transition="in" filter="fade">
                                      <p:cBhvr>
                                        <p:cTn id="167" dur="500"/>
                                        <p:tgtEl>
                                          <p:spTgt spid="4132"/>
                                        </p:tgtEl>
                                      </p:cBhvr>
                                    </p:animEffect>
                                  </p:childTnLst>
                                </p:cTn>
                              </p:par>
                              <p:par>
                                <p:cTn id="168" presetID="8" presetClass="emph" presetSubtype="0" accel="50000" decel="50000" fill="hold" grpId="1" nodeType="withEffect">
                                  <p:stCondLst>
                                    <p:cond delay="3700"/>
                                  </p:stCondLst>
                                  <p:childTnLst>
                                    <p:animRot by="10800000">
                                      <p:cBhvr>
                                        <p:cTn id="169" dur="2000" fill="hold"/>
                                        <p:tgtEl>
                                          <p:spTgt spid="4131"/>
                                        </p:tgtEl>
                                        <p:attrNameLst>
                                          <p:attrName>r</p:attrName>
                                        </p:attrNameLst>
                                      </p:cBhvr>
                                    </p:animRot>
                                  </p:childTnLst>
                                </p:cTn>
                              </p:par>
                              <p:par>
                                <p:cTn id="170" presetID="8" presetClass="emph" presetSubtype="0" accel="50000" decel="50000" fill="hold" grpId="1" nodeType="withEffect">
                                  <p:stCondLst>
                                    <p:cond delay="3700"/>
                                  </p:stCondLst>
                                  <p:childTnLst>
                                    <p:animRot by="-10800000">
                                      <p:cBhvr>
                                        <p:cTn id="171" dur="2000" fill="hold"/>
                                        <p:tgtEl>
                                          <p:spTgt spid="4132"/>
                                        </p:tgtEl>
                                        <p:attrNameLst>
                                          <p:attrName>r</p:attrName>
                                        </p:attrNameLst>
                                      </p:cBhvr>
                                    </p:animRot>
                                  </p:childTnLst>
                                </p:cTn>
                              </p:par>
                              <p:par>
                                <p:cTn id="172" presetID="53" presetClass="exit" presetSubtype="0" fill="hold" grpId="2" nodeType="withEffect">
                                  <p:stCondLst>
                                    <p:cond delay="4100"/>
                                  </p:stCondLst>
                                  <p:childTnLst>
                                    <p:anim calcmode="lin" valueType="num">
                                      <p:cBhvr>
                                        <p:cTn id="173" dur="3000"/>
                                        <p:tgtEl>
                                          <p:spTgt spid="4131"/>
                                        </p:tgtEl>
                                        <p:attrNameLst>
                                          <p:attrName>ppt_w</p:attrName>
                                        </p:attrNameLst>
                                      </p:cBhvr>
                                      <p:tavLst>
                                        <p:tav tm="0">
                                          <p:val>
                                            <p:strVal val="ppt_w"/>
                                          </p:val>
                                        </p:tav>
                                        <p:tav tm="100000">
                                          <p:val>
                                            <p:fltVal val="0"/>
                                          </p:val>
                                        </p:tav>
                                      </p:tavLst>
                                    </p:anim>
                                    <p:anim calcmode="lin" valueType="num">
                                      <p:cBhvr>
                                        <p:cTn id="174" dur="3000"/>
                                        <p:tgtEl>
                                          <p:spTgt spid="4131"/>
                                        </p:tgtEl>
                                        <p:attrNameLst>
                                          <p:attrName>ppt_h</p:attrName>
                                        </p:attrNameLst>
                                      </p:cBhvr>
                                      <p:tavLst>
                                        <p:tav tm="0">
                                          <p:val>
                                            <p:strVal val="ppt_h"/>
                                          </p:val>
                                        </p:tav>
                                        <p:tav tm="100000">
                                          <p:val>
                                            <p:fltVal val="0"/>
                                          </p:val>
                                        </p:tav>
                                      </p:tavLst>
                                    </p:anim>
                                    <p:animEffect transition="out" filter="fade">
                                      <p:cBhvr>
                                        <p:cTn id="175" dur="3000"/>
                                        <p:tgtEl>
                                          <p:spTgt spid="4131"/>
                                        </p:tgtEl>
                                      </p:cBhvr>
                                    </p:animEffect>
                                    <p:set>
                                      <p:cBhvr>
                                        <p:cTn id="176" dur="1" fill="hold">
                                          <p:stCondLst>
                                            <p:cond delay="2999"/>
                                          </p:stCondLst>
                                        </p:cTn>
                                        <p:tgtEl>
                                          <p:spTgt spid="4131"/>
                                        </p:tgtEl>
                                        <p:attrNameLst>
                                          <p:attrName>style.visibility</p:attrName>
                                        </p:attrNameLst>
                                      </p:cBhvr>
                                      <p:to>
                                        <p:strVal val="hidden"/>
                                      </p:to>
                                    </p:set>
                                  </p:childTnLst>
                                </p:cTn>
                              </p:par>
                              <p:par>
                                <p:cTn id="177" presetID="53" presetClass="exit" presetSubtype="0" fill="hold" grpId="2" nodeType="withEffect">
                                  <p:stCondLst>
                                    <p:cond delay="4100"/>
                                  </p:stCondLst>
                                  <p:childTnLst>
                                    <p:anim calcmode="lin" valueType="num">
                                      <p:cBhvr>
                                        <p:cTn id="178" dur="3000"/>
                                        <p:tgtEl>
                                          <p:spTgt spid="4132"/>
                                        </p:tgtEl>
                                        <p:attrNameLst>
                                          <p:attrName>ppt_w</p:attrName>
                                        </p:attrNameLst>
                                      </p:cBhvr>
                                      <p:tavLst>
                                        <p:tav tm="0">
                                          <p:val>
                                            <p:strVal val="ppt_w"/>
                                          </p:val>
                                        </p:tav>
                                        <p:tav tm="100000">
                                          <p:val>
                                            <p:fltVal val="0"/>
                                          </p:val>
                                        </p:tav>
                                      </p:tavLst>
                                    </p:anim>
                                    <p:anim calcmode="lin" valueType="num">
                                      <p:cBhvr>
                                        <p:cTn id="179" dur="3000"/>
                                        <p:tgtEl>
                                          <p:spTgt spid="4132"/>
                                        </p:tgtEl>
                                        <p:attrNameLst>
                                          <p:attrName>ppt_h</p:attrName>
                                        </p:attrNameLst>
                                      </p:cBhvr>
                                      <p:tavLst>
                                        <p:tav tm="0">
                                          <p:val>
                                            <p:strVal val="ppt_h"/>
                                          </p:val>
                                        </p:tav>
                                        <p:tav tm="100000">
                                          <p:val>
                                            <p:fltVal val="0"/>
                                          </p:val>
                                        </p:tav>
                                      </p:tavLst>
                                    </p:anim>
                                    <p:animEffect transition="out" filter="fade">
                                      <p:cBhvr>
                                        <p:cTn id="180" dur="3000"/>
                                        <p:tgtEl>
                                          <p:spTgt spid="4132"/>
                                        </p:tgtEl>
                                      </p:cBhvr>
                                    </p:animEffect>
                                    <p:set>
                                      <p:cBhvr>
                                        <p:cTn id="181" dur="1" fill="hold">
                                          <p:stCondLst>
                                            <p:cond delay="2999"/>
                                          </p:stCondLst>
                                        </p:cTn>
                                        <p:tgtEl>
                                          <p:spTgt spid="4132"/>
                                        </p:tgtEl>
                                        <p:attrNameLst>
                                          <p:attrName>style.visibility</p:attrName>
                                        </p:attrNameLst>
                                      </p:cBhvr>
                                      <p:to>
                                        <p:strVal val="hidden"/>
                                      </p:to>
                                    </p:set>
                                  </p:childTnLst>
                                </p:cTn>
                              </p:par>
                            </p:childTnLst>
                          </p:cTn>
                        </p:par>
                        <p:par>
                          <p:cTn id="182" fill="hold" nodeType="afterGroup">
                            <p:stCondLst>
                              <p:cond delay="13700"/>
                            </p:stCondLst>
                            <p:childTnLst>
                              <p:par>
                                <p:cTn id="183" presetID="22" presetClass="entr" presetSubtype="8" fill="hold"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wipe(left)">
                                      <p:cBhvr>
                                        <p:cTn id="185" dur="1000"/>
                                        <p:tgtEl>
                                          <p:spTgt spid="48"/>
                                        </p:tgtEl>
                                      </p:cBhvr>
                                    </p:animEffect>
                                  </p:childTnLst>
                                </p:cTn>
                              </p:par>
                              <p:par>
                                <p:cTn id="186" presetID="53" presetClass="entr" presetSubtype="0" fill="hold" grpId="0" nodeType="withEffect">
                                  <p:stCondLst>
                                    <p:cond delay="3400"/>
                                  </p:stCondLst>
                                  <p:childTnLst>
                                    <p:set>
                                      <p:cBhvr>
                                        <p:cTn id="187" dur="1" fill="hold">
                                          <p:stCondLst>
                                            <p:cond delay="0"/>
                                          </p:stCondLst>
                                        </p:cTn>
                                        <p:tgtEl>
                                          <p:spTgt spid="37"/>
                                        </p:tgtEl>
                                        <p:attrNameLst>
                                          <p:attrName>style.visibility</p:attrName>
                                        </p:attrNameLst>
                                      </p:cBhvr>
                                      <p:to>
                                        <p:strVal val="visible"/>
                                      </p:to>
                                    </p:set>
                                    <p:anim calcmode="lin" valueType="num">
                                      <p:cBhvr>
                                        <p:cTn id="188" dur="500" fill="hold"/>
                                        <p:tgtEl>
                                          <p:spTgt spid="37"/>
                                        </p:tgtEl>
                                        <p:attrNameLst>
                                          <p:attrName>ppt_w</p:attrName>
                                        </p:attrNameLst>
                                      </p:cBhvr>
                                      <p:tavLst>
                                        <p:tav tm="0">
                                          <p:val>
                                            <p:fltVal val="0"/>
                                          </p:val>
                                        </p:tav>
                                        <p:tav tm="100000">
                                          <p:val>
                                            <p:strVal val="#ppt_w"/>
                                          </p:val>
                                        </p:tav>
                                      </p:tavLst>
                                    </p:anim>
                                    <p:anim calcmode="lin" valueType="num">
                                      <p:cBhvr>
                                        <p:cTn id="189" dur="500" fill="hold"/>
                                        <p:tgtEl>
                                          <p:spTgt spid="37"/>
                                        </p:tgtEl>
                                        <p:attrNameLst>
                                          <p:attrName>ppt_h</p:attrName>
                                        </p:attrNameLst>
                                      </p:cBhvr>
                                      <p:tavLst>
                                        <p:tav tm="0">
                                          <p:val>
                                            <p:fltVal val="0"/>
                                          </p:val>
                                        </p:tav>
                                        <p:tav tm="100000">
                                          <p:val>
                                            <p:strVal val="#ppt_h"/>
                                          </p:val>
                                        </p:tav>
                                      </p:tavLst>
                                    </p:anim>
                                    <p:animEffect transition="in" filter="fade">
                                      <p:cBhvr>
                                        <p:cTn id="190" dur="500"/>
                                        <p:tgtEl>
                                          <p:spTgt spid="37"/>
                                        </p:tgtEl>
                                      </p:cBhvr>
                                    </p:animEffect>
                                  </p:childTnLst>
                                </p:cTn>
                              </p:par>
                              <p:par>
                                <p:cTn id="191" presetID="8" presetClass="emph" presetSubtype="0" accel="50000" decel="50000" fill="hold" grpId="1" nodeType="withEffect">
                                  <p:stCondLst>
                                    <p:cond delay="3700"/>
                                  </p:stCondLst>
                                  <p:childTnLst>
                                    <p:animRot by="10800000">
                                      <p:cBhvr>
                                        <p:cTn id="192" dur="2000" fill="hold"/>
                                        <p:tgtEl>
                                          <p:spTgt spid="37"/>
                                        </p:tgtEl>
                                        <p:attrNameLst>
                                          <p:attrName>r</p:attrName>
                                        </p:attrNameLst>
                                      </p:cBhvr>
                                    </p:animRot>
                                  </p:childTnLst>
                                </p:cTn>
                              </p:par>
                              <p:par>
                                <p:cTn id="193" presetID="53" presetClass="exit" presetSubtype="0" fill="hold" grpId="2" nodeType="withEffect">
                                  <p:stCondLst>
                                    <p:cond delay="4100"/>
                                  </p:stCondLst>
                                  <p:childTnLst>
                                    <p:anim calcmode="lin" valueType="num">
                                      <p:cBhvr>
                                        <p:cTn id="194" dur="3000"/>
                                        <p:tgtEl>
                                          <p:spTgt spid="37"/>
                                        </p:tgtEl>
                                        <p:attrNameLst>
                                          <p:attrName>ppt_w</p:attrName>
                                        </p:attrNameLst>
                                      </p:cBhvr>
                                      <p:tavLst>
                                        <p:tav tm="0">
                                          <p:val>
                                            <p:strVal val="ppt_w"/>
                                          </p:val>
                                        </p:tav>
                                        <p:tav tm="100000">
                                          <p:val>
                                            <p:fltVal val="0"/>
                                          </p:val>
                                        </p:tav>
                                      </p:tavLst>
                                    </p:anim>
                                    <p:anim calcmode="lin" valueType="num">
                                      <p:cBhvr>
                                        <p:cTn id="195" dur="3000"/>
                                        <p:tgtEl>
                                          <p:spTgt spid="37"/>
                                        </p:tgtEl>
                                        <p:attrNameLst>
                                          <p:attrName>ppt_h</p:attrName>
                                        </p:attrNameLst>
                                      </p:cBhvr>
                                      <p:tavLst>
                                        <p:tav tm="0">
                                          <p:val>
                                            <p:strVal val="ppt_h"/>
                                          </p:val>
                                        </p:tav>
                                        <p:tav tm="100000">
                                          <p:val>
                                            <p:fltVal val="0"/>
                                          </p:val>
                                        </p:tav>
                                      </p:tavLst>
                                    </p:anim>
                                    <p:animEffect transition="out" filter="fade">
                                      <p:cBhvr>
                                        <p:cTn id="196" dur="3000"/>
                                        <p:tgtEl>
                                          <p:spTgt spid="37"/>
                                        </p:tgtEl>
                                      </p:cBhvr>
                                    </p:animEffect>
                                    <p:set>
                                      <p:cBhvr>
                                        <p:cTn id="197" dur="1" fill="hold">
                                          <p:stCondLst>
                                            <p:cond delay="2999"/>
                                          </p:stCondLst>
                                        </p:cTn>
                                        <p:tgtEl>
                                          <p:spTgt spid="37"/>
                                        </p:tgtEl>
                                        <p:attrNameLst>
                                          <p:attrName>style.visibility</p:attrName>
                                        </p:attrNameLst>
                                      </p:cBhvr>
                                      <p:to>
                                        <p:strVal val="hidden"/>
                                      </p:to>
                                    </p:set>
                                  </p:childTnLst>
                                </p:cTn>
                              </p:par>
                              <p:par>
                                <p:cTn id="198" presetID="53" presetClass="entr" presetSubtype="0" fill="hold" grpId="0" nodeType="withEffect">
                                  <p:stCondLst>
                                    <p:cond delay="300"/>
                                  </p:stCondLst>
                                  <p:childTnLst>
                                    <p:set>
                                      <p:cBhvr>
                                        <p:cTn id="199" dur="1" fill="hold">
                                          <p:stCondLst>
                                            <p:cond delay="0"/>
                                          </p:stCondLst>
                                        </p:cTn>
                                        <p:tgtEl>
                                          <p:spTgt spid="39"/>
                                        </p:tgtEl>
                                        <p:attrNameLst>
                                          <p:attrName>style.visibility</p:attrName>
                                        </p:attrNameLst>
                                      </p:cBhvr>
                                      <p:to>
                                        <p:strVal val="visible"/>
                                      </p:to>
                                    </p:set>
                                    <p:anim calcmode="lin" valueType="num">
                                      <p:cBhvr>
                                        <p:cTn id="200" dur="1000" fill="hold"/>
                                        <p:tgtEl>
                                          <p:spTgt spid="39"/>
                                        </p:tgtEl>
                                        <p:attrNameLst>
                                          <p:attrName>ppt_w</p:attrName>
                                        </p:attrNameLst>
                                      </p:cBhvr>
                                      <p:tavLst>
                                        <p:tav tm="0">
                                          <p:val>
                                            <p:fltVal val="0"/>
                                          </p:val>
                                        </p:tav>
                                        <p:tav tm="100000">
                                          <p:val>
                                            <p:strVal val="#ppt_w"/>
                                          </p:val>
                                        </p:tav>
                                      </p:tavLst>
                                    </p:anim>
                                    <p:anim calcmode="lin" valueType="num">
                                      <p:cBhvr>
                                        <p:cTn id="201" dur="1000" fill="hold"/>
                                        <p:tgtEl>
                                          <p:spTgt spid="39"/>
                                        </p:tgtEl>
                                        <p:attrNameLst>
                                          <p:attrName>ppt_h</p:attrName>
                                        </p:attrNameLst>
                                      </p:cBhvr>
                                      <p:tavLst>
                                        <p:tav tm="0">
                                          <p:val>
                                            <p:fltVal val="0"/>
                                          </p:val>
                                        </p:tav>
                                        <p:tav tm="100000">
                                          <p:val>
                                            <p:strVal val="#ppt_h"/>
                                          </p:val>
                                        </p:tav>
                                      </p:tavLst>
                                    </p:anim>
                                    <p:animEffect transition="in" filter="fade">
                                      <p:cBhvr>
                                        <p:cTn id="202" dur="1000"/>
                                        <p:tgtEl>
                                          <p:spTgt spid="39"/>
                                        </p:tgtEl>
                                      </p:cBhvr>
                                    </p:animEffect>
                                  </p:childTnLst>
                                </p:cTn>
                              </p:par>
                              <p:par>
                                <p:cTn id="203" presetID="8" presetClass="emph" presetSubtype="0" accel="50000" decel="50000" fill="hold" grpId="1" nodeType="withEffect">
                                  <p:stCondLst>
                                    <p:cond delay="500"/>
                                  </p:stCondLst>
                                  <p:childTnLst>
                                    <p:animRot by="-21600000">
                                      <p:cBhvr>
                                        <p:cTn id="204" dur="5000" fill="hold"/>
                                        <p:tgtEl>
                                          <p:spTgt spid="39"/>
                                        </p:tgtEl>
                                        <p:attrNameLst>
                                          <p:attrName>r</p:attrName>
                                        </p:attrNameLst>
                                      </p:cBhvr>
                                    </p:animRot>
                                  </p:childTnLst>
                                </p:cTn>
                              </p:par>
                              <p:par>
                                <p:cTn id="205" presetID="53" presetClass="exit" presetSubtype="0" fill="hold" grpId="2" nodeType="withEffect">
                                  <p:stCondLst>
                                    <p:cond delay="2000"/>
                                  </p:stCondLst>
                                  <p:childTnLst>
                                    <p:anim calcmode="lin" valueType="num">
                                      <p:cBhvr>
                                        <p:cTn id="206" dur="2000"/>
                                        <p:tgtEl>
                                          <p:spTgt spid="39"/>
                                        </p:tgtEl>
                                        <p:attrNameLst>
                                          <p:attrName>ppt_w</p:attrName>
                                        </p:attrNameLst>
                                      </p:cBhvr>
                                      <p:tavLst>
                                        <p:tav tm="0">
                                          <p:val>
                                            <p:strVal val="ppt_w"/>
                                          </p:val>
                                        </p:tav>
                                        <p:tav tm="100000">
                                          <p:val>
                                            <p:fltVal val="0"/>
                                          </p:val>
                                        </p:tav>
                                      </p:tavLst>
                                    </p:anim>
                                    <p:anim calcmode="lin" valueType="num">
                                      <p:cBhvr>
                                        <p:cTn id="207" dur="2000"/>
                                        <p:tgtEl>
                                          <p:spTgt spid="39"/>
                                        </p:tgtEl>
                                        <p:attrNameLst>
                                          <p:attrName>ppt_h</p:attrName>
                                        </p:attrNameLst>
                                      </p:cBhvr>
                                      <p:tavLst>
                                        <p:tav tm="0">
                                          <p:val>
                                            <p:strVal val="ppt_h"/>
                                          </p:val>
                                        </p:tav>
                                        <p:tav tm="100000">
                                          <p:val>
                                            <p:fltVal val="0"/>
                                          </p:val>
                                        </p:tav>
                                      </p:tavLst>
                                    </p:anim>
                                    <p:animEffect transition="out" filter="fade">
                                      <p:cBhvr>
                                        <p:cTn id="208" dur="2000"/>
                                        <p:tgtEl>
                                          <p:spTgt spid="39"/>
                                        </p:tgtEl>
                                      </p:cBhvr>
                                    </p:animEffect>
                                    <p:set>
                                      <p:cBhvr>
                                        <p:cTn id="209"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09" grpId="1" animBg="1"/>
      <p:bldP spid="4111" grpId="0" animBg="1"/>
      <p:bldP spid="4111" grpId="1" animBg="1"/>
      <p:bldP spid="4112" grpId="0" animBg="1"/>
      <p:bldP spid="4112" grpId="1" animBg="1"/>
      <p:bldP spid="4113" grpId="0" animBg="1"/>
      <p:bldP spid="4113" grpId="1" animBg="1"/>
      <p:bldP spid="4114" grpId="0" animBg="1"/>
      <p:bldP spid="4114" grpId="1" animBg="1"/>
      <p:bldP spid="4115" grpId="0" animBg="1"/>
      <p:bldP spid="4115" grpId="1" animBg="1"/>
      <p:bldP spid="4116" grpId="0" animBg="1"/>
      <p:bldP spid="4116" grpId="1" animBg="1"/>
      <p:bldP spid="4117" grpId="0" animBg="1"/>
      <p:bldP spid="4117" grpId="1" animBg="1"/>
      <p:bldP spid="4119" grpId="0" animBg="1"/>
      <p:bldP spid="4119" grpId="1" animBg="1"/>
      <p:bldP spid="4120" grpId="0" animBg="1"/>
      <p:bldP spid="4120" grpId="1" animBg="1"/>
      <p:bldP spid="4121" grpId="0" animBg="1"/>
      <p:bldP spid="4121" grpId="1" animBg="1"/>
      <p:bldP spid="4122" grpId="0" animBg="1"/>
      <p:bldP spid="4122" grpId="1" animBg="1"/>
      <p:bldP spid="4127" grpId="0" animBg="1"/>
      <p:bldP spid="4127" grpId="1" animBg="1"/>
      <p:bldP spid="4127" grpId="2" animBg="1"/>
      <p:bldP spid="4127" grpId="3" animBg="1"/>
      <p:bldP spid="4128" grpId="0" animBg="1"/>
      <p:bldP spid="4128" grpId="1" animBg="1"/>
      <p:bldP spid="4128" grpId="2" animBg="1"/>
      <p:bldP spid="4128" grpId="3" animBg="1"/>
      <p:bldP spid="4129" grpId="0" animBg="1"/>
      <p:bldP spid="4129" grpId="1" animBg="1"/>
      <p:bldP spid="4130" grpId="0" animBg="1"/>
      <p:bldP spid="4130" grpId="1" animBg="1"/>
      <p:bldP spid="4131" grpId="0" animBg="1"/>
      <p:bldP spid="4131" grpId="1" animBg="1"/>
      <p:bldP spid="4131" grpId="2" animBg="1"/>
      <p:bldP spid="4132" grpId="0" animBg="1"/>
      <p:bldP spid="4132" grpId="1" animBg="1"/>
      <p:bldP spid="4132" grpId="2" animBg="1"/>
      <p:bldP spid="30" grpId="0" animBg="1"/>
      <p:bldP spid="30" grpId="1" animBg="1"/>
      <p:bldP spid="31" grpId="0" animBg="1"/>
      <p:bldP spid="31" grpId="1" animBg="1"/>
      <p:bldP spid="37" grpId="0" animBg="1"/>
      <p:bldP spid="37" grpId="1" animBg="1"/>
      <p:bldP spid="37" grpId="2" animBg="1"/>
      <p:bldP spid="39" grpId="0" animBg="1"/>
      <p:bldP spid="39" grpId="1" animBg="1"/>
      <p:bldP spid="39" grpId="2" animBg="1"/>
      <p:bldP spid="1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468313" y="1412875"/>
            <a:ext cx="8424862"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1800"/>
              <a:t>           </a:t>
            </a:r>
            <a:r>
              <a:rPr lang="zh-CN" altLang="en-US" sz="2800">
                <a:latin typeface="华文楷体" panose="02010600040101010101" pitchFamily="2" charset="-122"/>
                <a:ea typeface="华文楷体" panose="02010600040101010101" pitchFamily="2" charset="-122"/>
              </a:rPr>
              <a:t>中国人民公安大学是公安部直属的普通高等院校暨公安部高级警官学院，创办于</a:t>
            </a:r>
            <a:r>
              <a:rPr lang="en-US" altLang="zh-CN" sz="2800">
                <a:latin typeface="华文楷体" panose="02010600040101010101" pitchFamily="2" charset="-122"/>
                <a:ea typeface="华文楷体" panose="02010600040101010101" pitchFamily="2" charset="-122"/>
              </a:rPr>
              <a:t>1948</a:t>
            </a:r>
            <a:r>
              <a:rPr lang="zh-CN" altLang="en-US" sz="2800">
                <a:latin typeface="华文楷体" panose="02010600040101010101" pitchFamily="2" charset="-122"/>
                <a:ea typeface="华文楷体" panose="02010600040101010101" pitchFamily="2" charset="-122"/>
              </a:rPr>
              <a:t>年</a:t>
            </a:r>
            <a:r>
              <a:rPr lang="en-US" altLang="zh-CN" sz="2800">
                <a:latin typeface="华文楷体" panose="02010600040101010101" pitchFamily="2" charset="-122"/>
                <a:ea typeface="华文楷体" panose="02010600040101010101" pitchFamily="2" charset="-122"/>
              </a:rPr>
              <a:t>7</a:t>
            </a:r>
            <a:r>
              <a:rPr lang="zh-CN" altLang="en-US" sz="2800">
                <a:latin typeface="华文楷体" panose="02010600040101010101" pitchFamily="2" charset="-122"/>
                <a:ea typeface="华文楷体" panose="02010600040101010101" pitchFamily="2" charset="-122"/>
              </a:rPr>
              <a:t>月，历经华北公安干部学校、中央公安干部学校、中央人民公安学院、中央政法干部学校等发展阶段。</a:t>
            </a:r>
            <a:r>
              <a:rPr lang="en-US" altLang="zh-CN" sz="2800">
                <a:latin typeface="华文楷体" panose="02010600040101010101" pitchFamily="2" charset="-122"/>
                <a:ea typeface="华文楷体" panose="02010600040101010101" pitchFamily="2" charset="-122"/>
              </a:rPr>
              <a:t>1984</a:t>
            </a:r>
            <a:r>
              <a:rPr lang="zh-CN" altLang="en-US" sz="2800">
                <a:latin typeface="华文楷体" panose="02010600040101010101" pitchFamily="2" charset="-122"/>
                <a:ea typeface="华文楷体" panose="02010600040101010101" pitchFamily="2" charset="-122"/>
              </a:rPr>
              <a:t>年</a:t>
            </a:r>
            <a:r>
              <a:rPr lang="en-US" altLang="zh-CN" sz="2800">
                <a:latin typeface="华文楷体" panose="02010600040101010101" pitchFamily="2" charset="-122"/>
                <a:ea typeface="华文楷体" panose="02010600040101010101" pitchFamily="2" charset="-122"/>
              </a:rPr>
              <a:t>1</a:t>
            </a:r>
            <a:r>
              <a:rPr lang="zh-CN" altLang="en-US" sz="2800">
                <a:latin typeface="华文楷体" panose="02010600040101010101" pitchFamily="2" charset="-122"/>
                <a:ea typeface="华文楷体" panose="02010600040101010101" pitchFamily="2" charset="-122"/>
              </a:rPr>
              <a:t>月，改建为全日制普通高等本科院校。</a:t>
            </a:r>
            <a:r>
              <a:rPr lang="en-US" altLang="zh-CN" sz="2800">
                <a:latin typeface="华文楷体" panose="02010600040101010101" pitchFamily="2" charset="-122"/>
                <a:ea typeface="华文楷体" panose="02010600040101010101" pitchFamily="2" charset="-122"/>
              </a:rPr>
              <a:t>1998</a:t>
            </a:r>
            <a:r>
              <a:rPr lang="zh-CN" altLang="en-US" sz="2800">
                <a:latin typeface="华文楷体" panose="02010600040101010101" pitchFamily="2" charset="-122"/>
                <a:ea typeface="华文楷体" panose="02010600040101010101" pitchFamily="2" charset="-122"/>
              </a:rPr>
              <a:t>年</a:t>
            </a:r>
            <a:r>
              <a:rPr lang="en-US" altLang="zh-CN" sz="2800">
                <a:latin typeface="华文楷体" panose="02010600040101010101" pitchFamily="2" charset="-122"/>
                <a:ea typeface="华文楷体" panose="02010600040101010101" pitchFamily="2" charset="-122"/>
              </a:rPr>
              <a:t>2</a:t>
            </a:r>
            <a:r>
              <a:rPr lang="zh-CN" altLang="en-US" sz="2800">
                <a:latin typeface="华文楷体" panose="02010600040101010101" pitchFamily="2" charset="-122"/>
                <a:ea typeface="华文楷体" panose="02010600040101010101" pitchFamily="2" charset="-122"/>
              </a:rPr>
              <a:t>月，与原中国人民警官大学合并，组成新的中国人民公安大学。建校</a:t>
            </a:r>
            <a:r>
              <a:rPr lang="en-US" altLang="zh-CN" sz="2800">
                <a:latin typeface="华文楷体" panose="02010600040101010101" pitchFamily="2" charset="-122"/>
                <a:ea typeface="华文楷体" panose="02010600040101010101" pitchFamily="2" charset="-122"/>
              </a:rPr>
              <a:t>60</a:t>
            </a:r>
            <a:r>
              <a:rPr lang="zh-CN" altLang="en-US" sz="2800">
                <a:latin typeface="华文楷体" panose="02010600040101010101" pitchFamily="2" charset="-122"/>
                <a:ea typeface="华文楷体" panose="02010600040101010101" pitchFamily="2" charset="-122"/>
              </a:rPr>
              <a:t>多年来，为全国公安政法机关培养、输送了</a:t>
            </a:r>
            <a:r>
              <a:rPr lang="en-US" altLang="zh-CN" sz="2800">
                <a:latin typeface="华文楷体" panose="02010600040101010101" pitchFamily="2" charset="-122"/>
                <a:ea typeface="华文楷体" panose="02010600040101010101" pitchFamily="2" charset="-122"/>
              </a:rPr>
              <a:t>26</a:t>
            </a:r>
            <a:r>
              <a:rPr lang="zh-CN" altLang="en-US" sz="2800">
                <a:latin typeface="华文楷体" panose="02010600040101010101" pitchFamily="2" charset="-122"/>
                <a:ea typeface="华文楷体" panose="02010600040101010101" pitchFamily="2" charset="-122"/>
              </a:rPr>
              <a:t>余万名各级领导、业务骨干和专门人才，被誉为</a:t>
            </a:r>
            <a:r>
              <a:rPr lang="en-US" altLang="zh-CN" sz="2800">
                <a:latin typeface="华文楷体" panose="02010600040101010101" pitchFamily="2" charset="-122"/>
                <a:ea typeface="华文楷体" panose="02010600040101010101" pitchFamily="2" charset="-122"/>
              </a:rPr>
              <a:t>"</a:t>
            </a:r>
            <a:r>
              <a:rPr lang="zh-CN" altLang="en-US" sz="2800">
                <a:latin typeface="华文楷体" panose="02010600040101010101" pitchFamily="2" charset="-122"/>
                <a:ea typeface="华文楷体" panose="02010600040101010101" pitchFamily="2" charset="-122"/>
              </a:rPr>
              <a:t>共和国警官的摇篮</a:t>
            </a:r>
            <a:r>
              <a:rPr lang="en-US" altLang="zh-CN" sz="2800">
                <a:latin typeface="华文楷体" panose="02010600040101010101" pitchFamily="2" charset="-122"/>
                <a:ea typeface="华文楷体" panose="02010600040101010101" pitchFamily="2" charset="-122"/>
              </a:rPr>
              <a:t>"</a:t>
            </a:r>
            <a:r>
              <a:rPr lang="zh-CN" altLang="en-US" sz="2800">
                <a:latin typeface="华文楷体" panose="02010600040101010101" pitchFamily="2" charset="-122"/>
                <a:ea typeface="华文楷体" panose="02010600040101010101" pitchFamily="2" charset="-122"/>
              </a:rPr>
              <a:t>。 </a:t>
            </a:r>
          </a:p>
          <a:p>
            <a:pPr eaLnBrk="1" hangingPunct="1">
              <a:spcBef>
                <a:spcPct val="50000"/>
              </a:spcBef>
              <a:buFontTx/>
              <a:buNone/>
            </a:pPr>
            <a:endParaRPr lang="zh-CN" altLang="en-US" sz="28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4" name="Group 8"/>
          <p:cNvGrpSpPr>
            <a:grpSpLocks/>
          </p:cNvGrpSpPr>
          <p:nvPr/>
        </p:nvGrpSpPr>
        <p:grpSpPr bwMode="auto">
          <a:xfrm>
            <a:off x="1979613" y="1311275"/>
            <a:ext cx="7242175" cy="5184775"/>
            <a:chOff x="243" y="0"/>
            <a:chExt cx="2524" cy="2978"/>
          </a:xfrm>
        </p:grpSpPr>
        <p:sp>
          <p:nvSpPr>
            <p:cNvPr id="14345" name="Text Box 7"/>
            <p:cNvSpPr txBox="1">
              <a:spLocks noChangeArrowheads="1"/>
            </p:cNvSpPr>
            <p:nvPr/>
          </p:nvSpPr>
          <p:spPr bwMode="auto">
            <a:xfrm>
              <a:off x="327" y="2540"/>
              <a:ext cx="244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a:latin typeface="楷体" panose="02010609060101010101" pitchFamily="49" charset="-122"/>
                  <a:ea typeface="楷体" panose="02010609060101010101" pitchFamily="49" charset="-122"/>
                </a:rPr>
                <a:t>学校大门</a:t>
              </a:r>
            </a:p>
          </p:txBody>
        </p:sp>
        <p:pic>
          <p:nvPicPr>
            <p:cNvPr id="1434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 y="0"/>
              <a:ext cx="2282"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0" name="Group 14"/>
          <p:cNvGrpSpPr>
            <a:grpSpLocks/>
          </p:cNvGrpSpPr>
          <p:nvPr/>
        </p:nvGrpSpPr>
        <p:grpSpPr bwMode="auto">
          <a:xfrm>
            <a:off x="1038225" y="1411288"/>
            <a:ext cx="6191250" cy="5084762"/>
            <a:chOff x="0" y="0"/>
            <a:chExt cx="2949" cy="2895"/>
          </a:xfrm>
        </p:grpSpPr>
        <p:sp>
          <p:nvSpPr>
            <p:cNvPr id="14343" name="Text Box 5"/>
            <p:cNvSpPr txBox="1">
              <a:spLocks noChangeArrowheads="1"/>
            </p:cNvSpPr>
            <p:nvPr/>
          </p:nvSpPr>
          <p:spPr bwMode="auto">
            <a:xfrm>
              <a:off x="589" y="2495"/>
              <a:ext cx="1769"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4000">
                  <a:latin typeface="楷体" panose="02010609060101010101" pitchFamily="49" charset="-122"/>
                  <a:ea typeface="楷体" panose="02010609060101010101" pitchFamily="49" charset="-122"/>
                </a:rPr>
                <a:t>战训馆</a:t>
              </a:r>
            </a:p>
          </p:txBody>
        </p:sp>
        <p:pic>
          <p:nvPicPr>
            <p:cNvPr id="2" name="Picture 2" descr="团河校区警务战术训练馆"/>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49" cy="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a:grpSpLocks/>
          </p:cNvGrpSpPr>
          <p:nvPr/>
        </p:nvGrpSpPr>
        <p:grpSpPr bwMode="auto">
          <a:xfrm>
            <a:off x="1547813" y="1019175"/>
            <a:ext cx="6769100" cy="5056188"/>
            <a:chOff x="1842950" y="1052513"/>
            <a:chExt cx="5969138" cy="5056015"/>
          </a:xfrm>
        </p:grpSpPr>
        <p:pic>
          <p:nvPicPr>
            <p:cNvPr id="14341" name="图片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42950" y="1052513"/>
              <a:ext cx="5969138" cy="432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4"/>
            <p:cNvSpPr txBox="1">
              <a:spLocks noChangeArrowheads="1"/>
            </p:cNvSpPr>
            <p:nvPr/>
          </p:nvSpPr>
          <p:spPr bwMode="auto">
            <a:xfrm>
              <a:off x="2676752" y="5339087"/>
              <a:ext cx="41764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400">
                  <a:latin typeface="楷体" panose="02010609060101010101" pitchFamily="49" charset="-122"/>
                  <a:ea typeface="楷体" panose="02010609060101010101" pitchFamily="49" charset="-122"/>
                </a:rPr>
                <a:t>警体综合训练馆</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1000" fill="hold"/>
                                        <p:tgtEl>
                                          <p:spTgt spid="14344"/>
                                        </p:tgtEl>
                                        <p:attrNameLst>
                                          <p:attrName>ppt_x</p:attrName>
                                        </p:attrNameLst>
                                      </p:cBhvr>
                                      <p:tavLst>
                                        <p:tav tm="0">
                                          <p:val>
                                            <p:strVal val="0-#ppt_w/2"/>
                                          </p:val>
                                        </p:tav>
                                        <p:tav tm="100000">
                                          <p:val>
                                            <p:strVal val="#ppt_x"/>
                                          </p:val>
                                        </p:tav>
                                      </p:tavLst>
                                    </p:anim>
                                    <p:anim calcmode="lin" valueType="num">
                                      <p:cBhvr additive="base">
                                        <p:cTn id="8" dur="1000" fill="hold"/>
                                        <p:tgtEl>
                                          <p:spTgt spid="1434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xit" presetSubtype="9" fill="hold" nodeType="withEffect">
                                  <p:stCondLst>
                                    <p:cond delay="0"/>
                                  </p:stCondLst>
                                  <p:childTnLst>
                                    <p:anim calcmode="lin" valueType="num">
                                      <p:cBhvr additive="base">
                                        <p:cTn id="16" dur="500"/>
                                        <p:tgtEl>
                                          <p:spTgt spid="14344"/>
                                        </p:tgtEl>
                                        <p:attrNameLst>
                                          <p:attrName>ppt_x</p:attrName>
                                        </p:attrNameLst>
                                      </p:cBhvr>
                                      <p:tavLst>
                                        <p:tav tm="0">
                                          <p:val>
                                            <p:strVal val="ppt_x"/>
                                          </p:val>
                                        </p:tav>
                                        <p:tav tm="100000">
                                          <p:val>
                                            <p:strVal val="0-ppt_w/2"/>
                                          </p:val>
                                        </p:tav>
                                      </p:tavLst>
                                    </p:anim>
                                    <p:anim calcmode="lin" valueType="num">
                                      <p:cBhvr additive="base">
                                        <p:cTn id="17" dur="500"/>
                                        <p:tgtEl>
                                          <p:spTgt spid="14344"/>
                                        </p:tgtEl>
                                        <p:attrNameLst>
                                          <p:attrName>ppt_y</p:attrName>
                                        </p:attrNameLst>
                                      </p:cBhvr>
                                      <p:tavLst>
                                        <p:tav tm="0">
                                          <p:val>
                                            <p:strVal val="ppt_y"/>
                                          </p:val>
                                        </p:tav>
                                        <p:tav tm="100000">
                                          <p:val>
                                            <p:strVal val="0-ppt_h/2"/>
                                          </p:val>
                                        </p:tav>
                                      </p:tavLst>
                                    </p:anim>
                                    <p:set>
                                      <p:cBhvr>
                                        <p:cTn id="18" dur="1" fill="hold">
                                          <p:stCondLst>
                                            <p:cond delay="499"/>
                                          </p:stCondLst>
                                        </p:cTn>
                                        <p:tgtEl>
                                          <p:spTgt spid="1434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nodeType="clickEffect">
                                  <p:stCondLst>
                                    <p:cond delay="0"/>
                                  </p:stCondLst>
                                  <p:childTnLst>
                                    <p:set>
                                      <p:cBhvr>
                                        <p:cTn id="22" dur="1" fill="hold">
                                          <p:stCondLst>
                                            <p:cond delay="0"/>
                                          </p:stCondLst>
                                        </p:cTn>
                                        <p:tgtEl>
                                          <p:spTgt spid="14350"/>
                                        </p:tgtEl>
                                        <p:attrNameLst>
                                          <p:attrName>style.visibility</p:attrName>
                                        </p:attrNameLst>
                                      </p:cBhvr>
                                      <p:to>
                                        <p:strVal val="visible"/>
                                      </p:to>
                                    </p:set>
                                    <p:anim calcmode="lin" valueType="num">
                                      <p:cBhvr additive="base">
                                        <p:cTn id="23" dur="900" fill="hold"/>
                                        <p:tgtEl>
                                          <p:spTgt spid="14350"/>
                                        </p:tgtEl>
                                        <p:attrNameLst>
                                          <p:attrName>ppt_x</p:attrName>
                                        </p:attrNameLst>
                                      </p:cBhvr>
                                      <p:tavLst>
                                        <p:tav tm="0">
                                          <p:val>
                                            <p:strVal val="0-#ppt_w/2"/>
                                          </p:val>
                                        </p:tav>
                                        <p:tav tm="100000">
                                          <p:val>
                                            <p:strVal val="#ppt_x"/>
                                          </p:val>
                                        </p:tav>
                                      </p:tavLst>
                                    </p:anim>
                                    <p:anim calcmode="lin" valueType="num">
                                      <p:cBhvr additive="base">
                                        <p:cTn id="24" dur="900" fill="hold"/>
                                        <p:tgtEl>
                                          <p:spTgt spid="14350"/>
                                        </p:tgtEl>
                                        <p:attrNameLst>
                                          <p:attrName>ppt_y</p:attrName>
                                        </p:attrNameLst>
                                      </p:cBhvr>
                                      <p:tavLst>
                                        <p:tav tm="0">
                                          <p:val>
                                            <p:strVal val="0-#ppt_h/2"/>
                                          </p:val>
                                        </p:tav>
                                        <p:tav tm="100000">
                                          <p:val>
                                            <p:strVal val="#ppt_y"/>
                                          </p:val>
                                        </p:tav>
                                      </p:tavLst>
                                    </p:anim>
                                  </p:childTnLst>
                                </p:cTn>
                              </p:par>
                              <p:par>
                                <p:cTn id="25" presetID="2" presetClass="exit" presetSubtype="9" fill="hold" nodeType="with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0-ppt_w/2"/>
                                          </p:val>
                                        </p:tav>
                                      </p:tavLst>
                                    </p:anim>
                                    <p:anim calcmode="lin" valueType="num">
                                      <p:cBhvr additive="base">
                                        <p:cTn id="27" dur="500"/>
                                        <p:tgtEl>
                                          <p:spTgt spid="6"/>
                                        </p:tgtEl>
                                        <p:attrNameLst>
                                          <p:attrName>ppt_y</p:attrName>
                                        </p:attrNameLst>
                                      </p:cBhvr>
                                      <p:tavLst>
                                        <p:tav tm="0">
                                          <p:val>
                                            <p:strVal val="ppt_y"/>
                                          </p:val>
                                        </p:tav>
                                        <p:tav tm="100000">
                                          <p:val>
                                            <p:strVal val="0-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6"/>
          <p:cNvSpPr txBox="1">
            <a:spLocks noChangeArrowheads="1"/>
          </p:cNvSpPr>
          <p:nvPr/>
        </p:nvSpPr>
        <p:spPr bwMode="auto">
          <a:xfrm>
            <a:off x="971550" y="1341438"/>
            <a:ext cx="71294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4000">
                <a:solidFill>
                  <a:srgbClr val="D35027"/>
                </a:solidFill>
                <a:latin typeface="华文行楷" panose="02010800040101010101" pitchFamily="2" charset="-122"/>
                <a:ea typeface="华文行楷" panose="02010800040101010101" pitchFamily="2" charset="-122"/>
              </a:rPr>
              <a:t>校    训</a:t>
            </a:r>
          </a:p>
          <a:p>
            <a:pPr algn="ctr" eaLnBrk="1" hangingPunct="1">
              <a:spcBef>
                <a:spcPct val="50000"/>
              </a:spcBef>
              <a:buFontTx/>
              <a:buNone/>
            </a:pPr>
            <a:r>
              <a:rPr lang="zh-CN" altLang="en-US" sz="4000">
                <a:latin typeface="华文行楷" panose="02010800040101010101" pitchFamily="2" charset="-122"/>
                <a:ea typeface="华文行楷" panose="02010800040101010101" pitchFamily="2" charset="-122"/>
              </a:rPr>
              <a:t>忠诚    求实   勤奋  创新</a:t>
            </a:r>
          </a:p>
        </p:txBody>
      </p:sp>
      <p:sp>
        <p:nvSpPr>
          <p:cNvPr id="15367" name="Text Box 7"/>
          <p:cNvSpPr txBox="1">
            <a:spLocks noChangeArrowheads="1"/>
          </p:cNvSpPr>
          <p:nvPr/>
        </p:nvSpPr>
        <p:spPr bwMode="auto">
          <a:xfrm>
            <a:off x="5219700" y="260350"/>
            <a:ext cx="3455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600" b="1">
                <a:solidFill>
                  <a:srgbClr val="3C78AA"/>
                </a:solidFill>
                <a:effectLst>
                  <a:outerShdw blurRad="38100" dist="38100" dir="2700000" algn="tl">
                    <a:srgbClr val="C0C0C0"/>
                  </a:outerShdw>
                </a:effectLst>
                <a:ea typeface="华文楷体" pitchFamily="2" charset="-122"/>
              </a:rPr>
              <a:t>先进的办学理念</a:t>
            </a:r>
          </a:p>
        </p:txBody>
      </p:sp>
      <p:pic>
        <p:nvPicPr>
          <p:cNvPr id="15368" name="Picture 8" descr="_DSC183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013325"/>
            <a:ext cx="27717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_DSC185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8738" y="5038725"/>
            <a:ext cx="273526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_DSC187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3575" y="5037138"/>
            <a:ext cx="273685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800" decel="100000"/>
                                        <p:tgtEl>
                                          <p:spTgt spid="15365"/>
                                        </p:tgtEl>
                                      </p:cBhvr>
                                    </p:animEffect>
                                    <p:anim calcmode="lin" valueType="num">
                                      <p:cBhvr>
                                        <p:cTn id="8" dur="800" decel="100000" fill="hold"/>
                                        <p:tgtEl>
                                          <p:spTgt spid="15365"/>
                                        </p:tgtEl>
                                        <p:attrNameLst>
                                          <p:attrName>style.rotation</p:attrName>
                                        </p:attrNameLst>
                                      </p:cBhvr>
                                      <p:tavLst>
                                        <p:tav tm="0">
                                          <p:val>
                                            <p:fltVal val="-90"/>
                                          </p:val>
                                        </p:tav>
                                        <p:tav tm="100000">
                                          <p:val>
                                            <p:fltVal val="0"/>
                                          </p:val>
                                        </p:tav>
                                      </p:tavLst>
                                    </p:anim>
                                    <p:anim calcmode="lin" valueType="num">
                                      <p:cBhvr>
                                        <p:cTn id="9" dur="800" decel="100000" fill="hold"/>
                                        <p:tgtEl>
                                          <p:spTgt spid="15365"/>
                                        </p:tgtEl>
                                        <p:attrNameLst>
                                          <p:attrName>ppt_x</p:attrName>
                                        </p:attrNameLst>
                                      </p:cBhvr>
                                      <p:tavLst>
                                        <p:tav tm="0">
                                          <p:val>
                                            <p:strVal val="#ppt_x+0.4"/>
                                          </p:val>
                                        </p:tav>
                                        <p:tav tm="100000">
                                          <p:val>
                                            <p:strVal val="#ppt_x-0.05"/>
                                          </p:val>
                                        </p:tav>
                                      </p:tavLst>
                                    </p:anim>
                                    <p:anim calcmode="lin" valueType="num">
                                      <p:cBhvr>
                                        <p:cTn id="10" dur="800" decel="100000" fill="hold"/>
                                        <p:tgtEl>
                                          <p:spTgt spid="153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5"/>
                                        </p:tgtEl>
                                        <p:attrNameLst>
                                          <p:attrName>ppt_y</p:attrName>
                                        </p:attrNameLst>
                                      </p:cBhvr>
                                      <p:tavLst>
                                        <p:tav tm="0">
                                          <p:val>
                                            <p:strVal val="#ppt_y+0.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8"/>
                                        </p:tgtEl>
                                        <p:attrNameLst>
                                          <p:attrName>style.visibility</p:attrName>
                                        </p:attrNameLst>
                                      </p:cBhvr>
                                      <p:to>
                                        <p:strVal val="visible"/>
                                      </p:to>
                                    </p:set>
                                    <p:anim calcmode="lin" valueType="num">
                                      <p:cBhvr additive="base">
                                        <p:cTn id="15" dur="500" fill="hold"/>
                                        <p:tgtEl>
                                          <p:spTgt spid="15368"/>
                                        </p:tgtEl>
                                        <p:attrNameLst>
                                          <p:attrName>ppt_x</p:attrName>
                                        </p:attrNameLst>
                                      </p:cBhvr>
                                      <p:tavLst>
                                        <p:tav tm="0">
                                          <p:val>
                                            <p:strVal val="#ppt_x"/>
                                          </p:val>
                                        </p:tav>
                                        <p:tav tm="100000">
                                          <p:val>
                                            <p:strVal val="#ppt_x"/>
                                          </p:val>
                                        </p:tav>
                                      </p:tavLst>
                                    </p:anim>
                                    <p:anim calcmode="lin" valueType="num">
                                      <p:cBhvr additive="base">
                                        <p:cTn id="16" dur="500" fill="hold"/>
                                        <p:tgtEl>
                                          <p:spTgt spid="1536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70"/>
                                        </p:tgtEl>
                                        <p:attrNameLst>
                                          <p:attrName>style.visibility</p:attrName>
                                        </p:attrNameLst>
                                      </p:cBhvr>
                                      <p:to>
                                        <p:strVal val="visible"/>
                                      </p:to>
                                    </p:set>
                                    <p:anim calcmode="lin" valueType="num">
                                      <p:cBhvr additive="base">
                                        <p:cTn id="19" dur="500" fill="hold"/>
                                        <p:tgtEl>
                                          <p:spTgt spid="15370"/>
                                        </p:tgtEl>
                                        <p:attrNameLst>
                                          <p:attrName>ppt_x</p:attrName>
                                        </p:attrNameLst>
                                      </p:cBhvr>
                                      <p:tavLst>
                                        <p:tav tm="0">
                                          <p:val>
                                            <p:strVal val="#ppt_x"/>
                                          </p:val>
                                        </p:tav>
                                        <p:tav tm="100000">
                                          <p:val>
                                            <p:strVal val="#ppt_x"/>
                                          </p:val>
                                        </p:tav>
                                      </p:tavLst>
                                    </p:anim>
                                    <p:anim calcmode="lin" valueType="num">
                                      <p:cBhvr additive="base">
                                        <p:cTn id="20" dur="500" fill="hold"/>
                                        <p:tgtEl>
                                          <p:spTgt spid="1537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9"/>
                                        </p:tgtEl>
                                        <p:attrNameLst>
                                          <p:attrName>style.visibility</p:attrName>
                                        </p:attrNameLst>
                                      </p:cBhvr>
                                      <p:to>
                                        <p:strVal val="visible"/>
                                      </p:to>
                                    </p:set>
                                    <p:anim calcmode="lin" valueType="num">
                                      <p:cBhvr additive="base">
                                        <p:cTn id="23" dur="500" fill="hold"/>
                                        <p:tgtEl>
                                          <p:spTgt spid="15369"/>
                                        </p:tgtEl>
                                        <p:attrNameLst>
                                          <p:attrName>ppt_x</p:attrName>
                                        </p:attrNameLst>
                                      </p:cBhvr>
                                      <p:tavLst>
                                        <p:tav tm="0">
                                          <p:val>
                                            <p:strVal val="#ppt_x"/>
                                          </p:val>
                                        </p:tav>
                                        <p:tav tm="100000">
                                          <p:val>
                                            <p:strVal val="#ppt_x"/>
                                          </p:val>
                                        </p:tav>
                                      </p:tavLst>
                                    </p:anim>
                                    <p:anim calcmode="lin" valueType="num">
                                      <p:cBhvr additive="base">
                                        <p:cTn id="24"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11"/>
          <p:cNvSpPr txBox="1">
            <a:spLocks noChangeArrowheads="1"/>
          </p:cNvSpPr>
          <p:nvPr/>
        </p:nvSpPr>
        <p:spPr bwMode="auto">
          <a:xfrm>
            <a:off x="2014538" y="2339975"/>
            <a:ext cx="6410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800">
                <a:latin typeface="华文行楷" panose="02010800040101010101" pitchFamily="2" charset="-122"/>
                <a:ea typeface="华文行楷" panose="02010800040101010101" pitchFamily="2" charset="-122"/>
              </a:rPr>
              <a:t>忠诚可靠   专业精通      文武兼备   作风顽强 </a:t>
            </a:r>
          </a:p>
        </p:txBody>
      </p:sp>
      <p:sp>
        <p:nvSpPr>
          <p:cNvPr id="16390" name="Text Box 6"/>
          <p:cNvSpPr txBox="1">
            <a:spLocks noChangeArrowheads="1"/>
          </p:cNvSpPr>
          <p:nvPr/>
        </p:nvSpPr>
        <p:spPr bwMode="auto">
          <a:xfrm>
            <a:off x="900113" y="1196975"/>
            <a:ext cx="74882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CN" altLang="en-US" sz="5400" b="1" dirty="0">
                <a:solidFill>
                  <a:srgbClr val="D35027"/>
                </a:solidFill>
                <a:effectLst>
                  <a:outerShdw blurRad="38100" dist="38100" dir="2700000" algn="tl">
                    <a:srgbClr val="C0C0C0"/>
                  </a:outerShdw>
                </a:effectLst>
                <a:ea typeface="华文楷体" pitchFamily="2" charset="-122"/>
              </a:rPr>
              <a:t>人才培养目标</a:t>
            </a:r>
          </a:p>
        </p:txBody>
      </p:sp>
      <p:sp>
        <p:nvSpPr>
          <p:cNvPr id="16391" name="Text Box 7"/>
          <p:cNvSpPr txBox="1">
            <a:spLocks noChangeArrowheads="1"/>
          </p:cNvSpPr>
          <p:nvPr/>
        </p:nvSpPr>
        <p:spPr bwMode="auto">
          <a:xfrm>
            <a:off x="5219700" y="260350"/>
            <a:ext cx="3455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600" b="1">
                <a:solidFill>
                  <a:srgbClr val="3C78AA"/>
                </a:solidFill>
                <a:effectLst>
                  <a:outerShdw blurRad="38100" dist="38100" dir="2700000" algn="tl">
                    <a:srgbClr val="C0C0C0"/>
                  </a:outerShdw>
                </a:effectLst>
                <a:ea typeface="华文楷体" pitchFamily="2" charset="-122"/>
              </a:rPr>
              <a:t>先进的办学理念</a:t>
            </a:r>
          </a:p>
        </p:txBody>
      </p:sp>
      <p:pic>
        <p:nvPicPr>
          <p:cNvPr id="16392" name="Picture 8" descr="_DSC180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6600" y="5180013"/>
            <a:ext cx="25209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_DSC18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157788"/>
            <a:ext cx="25558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_DSC194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4638" y="5183188"/>
            <a:ext cx="2519362"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1000" fill="hold"/>
                                        <p:tgtEl>
                                          <p:spTgt spid="16390"/>
                                        </p:tgtEl>
                                        <p:attrNameLst>
                                          <p:attrName>ppt_x</p:attrName>
                                        </p:attrNameLst>
                                      </p:cBhvr>
                                      <p:tavLst>
                                        <p:tav tm="0">
                                          <p:val>
                                            <p:strVal val="0-#ppt_w/2"/>
                                          </p:val>
                                        </p:tav>
                                        <p:tav tm="100000">
                                          <p:val>
                                            <p:strVal val="#ppt_x"/>
                                          </p:val>
                                        </p:tav>
                                      </p:tavLst>
                                    </p:anim>
                                    <p:anim calcmode="lin" valueType="num">
                                      <p:cBhvr additive="base">
                                        <p:cTn id="8" dur="1000" fill="hold"/>
                                        <p:tgtEl>
                                          <p:spTgt spid="1639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2"/>
                                        </p:tgtEl>
                                        <p:attrNameLst>
                                          <p:attrName>style.visibility</p:attrName>
                                        </p:attrNameLst>
                                      </p:cBhvr>
                                      <p:to>
                                        <p:strVal val="visible"/>
                                      </p:to>
                                    </p:set>
                                    <p:anim calcmode="lin" valueType="num">
                                      <p:cBhvr additive="base">
                                        <p:cTn id="11" dur="500" fill="hold"/>
                                        <p:tgtEl>
                                          <p:spTgt spid="16392"/>
                                        </p:tgtEl>
                                        <p:attrNameLst>
                                          <p:attrName>ppt_x</p:attrName>
                                        </p:attrNameLst>
                                      </p:cBhvr>
                                      <p:tavLst>
                                        <p:tav tm="0">
                                          <p:val>
                                            <p:strVal val="#ppt_x"/>
                                          </p:val>
                                        </p:tav>
                                        <p:tav tm="100000">
                                          <p:val>
                                            <p:strVal val="#ppt_x"/>
                                          </p:val>
                                        </p:tav>
                                      </p:tavLst>
                                    </p:anim>
                                    <p:anim calcmode="lin" valueType="num">
                                      <p:cBhvr additive="base">
                                        <p:cTn id="12" dur="500" fill="hold"/>
                                        <p:tgtEl>
                                          <p:spTgt spid="163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anim calcmode="lin" valueType="num">
                                      <p:cBhvr additive="base">
                                        <p:cTn id="15" dur="500" fill="hold"/>
                                        <p:tgtEl>
                                          <p:spTgt spid="16393"/>
                                        </p:tgtEl>
                                        <p:attrNameLst>
                                          <p:attrName>ppt_x</p:attrName>
                                        </p:attrNameLst>
                                      </p:cBhvr>
                                      <p:tavLst>
                                        <p:tav tm="0">
                                          <p:val>
                                            <p:strVal val="#ppt_x"/>
                                          </p:val>
                                        </p:tav>
                                        <p:tav tm="100000">
                                          <p:val>
                                            <p:strVal val="#ppt_x"/>
                                          </p:val>
                                        </p:tav>
                                      </p:tavLst>
                                    </p:anim>
                                    <p:anim calcmode="lin" valueType="num">
                                      <p:cBhvr additive="base">
                                        <p:cTn id="16" dur="500" fill="hold"/>
                                        <p:tgtEl>
                                          <p:spTgt spid="1639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 fill="hold"/>
                                        <p:tgtEl>
                                          <p:spTgt spid="16394"/>
                                        </p:tgtEl>
                                        <p:attrNameLst>
                                          <p:attrName>ppt_x</p:attrName>
                                        </p:attrNameLst>
                                      </p:cBhvr>
                                      <p:tavLst>
                                        <p:tav tm="0">
                                          <p:val>
                                            <p:strVal val="#ppt_x"/>
                                          </p:val>
                                        </p:tav>
                                        <p:tav tm="100000">
                                          <p:val>
                                            <p:strVal val="#ppt_x"/>
                                          </p:val>
                                        </p:tav>
                                      </p:tavLst>
                                    </p:anim>
                                    <p:anim calcmode="lin" valueType="num">
                                      <p:cBhvr additive="base">
                                        <p:cTn id="20"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9"/>
                                        </p:tgtEl>
                                        <p:attrNameLst>
                                          <p:attrName>style.visibility</p:attrName>
                                        </p:attrNameLst>
                                      </p:cBhvr>
                                      <p:to>
                                        <p:strVal val="visible"/>
                                      </p:to>
                                    </p:set>
                                    <p:anim calcmode="lin" valueType="num">
                                      <p:cBhvr additive="base">
                                        <p:cTn id="25" dur="1000" fill="hold"/>
                                        <p:tgtEl>
                                          <p:spTgt spid="16389"/>
                                        </p:tgtEl>
                                        <p:attrNameLst>
                                          <p:attrName>ppt_x</p:attrName>
                                        </p:attrNameLst>
                                      </p:cBhvr>
                                      <p:tavLst>
                                        <p:tav tm="0">
                                          <p:val>
                                            <p:strVal val="#ppt_x"/>
                                          </p:val>
                                        </p:tav>
                                        <p:tav tm="100000">
                                          <p:val>
                                            <p:strVal val="#ppt_x"/>
                                          </p:val>
                                        </p:tav>
                                      </p:tavLst>
                                    </p:anim>
                                    <p:anim calcmode="lin" valueType="num">
                                      <p:cBhvr additive="base">
                                        <p:cTn id="26" dur="10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9" descr="图书馆"/>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8263" y="3716338"/>
            <a:ext cx="34559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2"/>
          <p:cNvSpPr txBox="1">
            <a:spLocks noChangeArrowheads="1"/>
          </p:cNvSpPr>
          <p:nvPr/>
        </p:nvSpPr>
        <p:spPr bwMode="auto">
          <a:xfrm>
            <a:off x="611188" y="4149725"/>
            <a:ext cx="37449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latin typeface="华文行楷" panose="02010800040101010101" pitchFamily="2" charset="-122"/>
                <a:ea typeface="华文行楷" panose="02010800040101010101" pitchFamily="2" charset="-122"/>
              </a:rPr>
              <a:t>        图书馆公安类藏书为国内最齐全，馆藏图书</a:t>
            </a:r>
            <a:r>
              <a:rPr lang="en-US" altLang="zh-CN" sz="2400">
                <a:latin typeface="华文行楷" panose="02010800040101010101" pitchFamily="2" charset="-122"/>
                <a:ea typeface="华文行楷" panose="02010800040101010101" pitchFamily="2" charset="-122"/>
              </a:rPr>
              <a:t>140</a:t>
            </a:r>
            <a:r>
              <a:rPr lang="zh-CN" altLang="en-US" sz="2400">
                <a:latin typeface="华文行楷" panose="02010800040101010101" pitchFamily="2" charset="-122"/>
                <a:ea typeface="华文行楷" panose="02010800040101010101" pitchFamily="2" charset="-122"/>
              </a:rPr>
              <a:t>万余册，数字资源总量</a:t>
            </a:r>
            <a:r>
              <a:rPr lang="en-US" altLang="zh-CN" sz="2400">
                <a:latin typeface="华文行楷" panose="02010800040101010101" pitchFamily="2" charset="-122"/>
                <a:ea typeface="华文行楷" panose="02010800040101010101" pitchFamily="2" charset="-122"/>
              </a:rPr>
              <a:t>40TB</a:t>
            </a:r>
            <a:r>
              <a:rPr lang="zh-CN" altLang="en-US" sz="2400">
                <a:latin typeface="华文行楷" panose="02010800040101010101" pitchFamily="2" charset="-122"/>
                <a:ea typeface="华文行楷" panose="02010800040101010101" pitchFamily="2" charset="-122"/>
              </a:rPr>
              <a:t>。</a:t>
            </a:r>
          </a:p>
        </p:txBody>
      </p:sp>
      <p:pic>
        <p:nvPicPr>
          <p:cNvPr id="18439" name="Picture 10" descr="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213" y="1125538"/>
            <a:ext cx="36004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1"/>
          <p:cNvSpPr txBox="1">
            <a:spLocks noChangeArrowheads="1"/>
          </p:cNvSpPr>
          <p:nvPr/>
        </p:nvSpPr>
        <p:spPr bwMode="auto">
          <a:xfrm>
            <a:off x="4787900" y="1125538"/>
            <a:ext cx="3889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latin typeface="华文行楷" panose="02010800040101010101" pitchFamily="2" charset="-122"/>
                <a:ea typeface="华文行楷" panose="02010800040101010101" pitchFamily="2" charset="-122"/>
              </a:rPr>
              <a:t>        目前，木樨地、团河两个校区占地面积</a:t>
            </a:r>
            <a:r>
              <a:rPr lang="en-US" altLang="zh-CN" sz="2400">
                <a:latin typeface="华文行楷" panose="02010800040101010101" pitchFamily="2" charset="-122"/>
                <a:ea typeface="华文行楷" panose="02010800040101010101" pitchFamily="2" charset="-122"/>
              </a:rPr>
              <a:t>1200</a:t>
            </a:r>
            <a:r>
              <a:rPr lang="zh-CN" altLang="en-US" sz="2400">
                <a:latin typeface="华文行楷" panose="02010800040101010101" pitchFamily="2" charset="-122"/>
                <a:ea typeface="华文行楷" panose="02010800040101010101" pitchFamily="2" charset="-122"/>
              </a:rPr>
              <a:t>余亩，教学行政用房和学生（学员）宿舍面积</a:t>
            </a:r>
            <a:r>
              <a:rPr lang="en-US" altLang="zh-CN" sz="2400">
                <a:latin typeface="华文行楷" panose="02010800040101010101" pitchFamily="2" charset="-122"/>
                <a:ea typeface="华文行楷" panose="02010800040101010101" pitchFamily="2" charset="-122"/>
              </a:rPr>
              <a:t>60</a:t>
            </a:r>
            <a:r>
              <a:rPr lang="zh-CN" altLang="en-US" sz="2400">
                <a:latin typeface="华文行楷" panose="02010800040101010101" pitchFamily="2" charset="-122"/>
                <a:ea typeface="华文行楷" panose="02010800040101010101" pitchFamily="2" charset="-122"/>
              </a:rPr>
              <a:t>万余平方米，教学科研仪器设备总值</a:t>
            </a:r>
            <a:r>
              <a:rPr lang="en-US" altLang="zh-CN" sz="2400">
                <a:latin typeface="华文行楷" panose="02010800040101010101" pitchFamily="2" charset="-122"/>
                <a:ea typeface="华文行楷" panose="02010800040101010101" pitchFamily="2" charset="-122"/>
              </a:rPr>
              <a:t>16336</a:t>
            </a:r>
            <a:r>
              <a:rPr lang="zh-CN" altLang="en-US" sz="2400">
                <a:latin typeface="华文行楷" panose="02010800040101010101" pitchFamily="2" charset="-122"/>
                <a:ea typeface="华文行楷" panose="02010800040101010101" pitchFamily="2" charset="-122"/>
              </a:rPr>
              <a:t>万元，</a:t>
            </a:r>
            <a:r>
              <a:rPr lang="zh-CN" altLang="en-US" sz="1800"/>
              <a:t> </a:t>
            </a:r>
          </a:p>
        </p:txBody>
      </p:sp>
      <p:sp>
        <p:nvSpPr>
          <p:cNvPr id="18441" name="Text Box 9"/>
          <p:cNvSpPr txBox="1">
            <a:spLocks noChangeArrowheads="1"/>
          </p:cNvSpPr>
          <p:nvPr/>
        </p:nvSpPr>
        <p:spPr bwMode="auto">
          <a:xfrm>
            <a:off x="4427538" y="333375"/>
            <a:ext cx="4465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2800" b="1">
                <a:solidFill>
                  <a:srgbClr val="3C78AA"/>
                </a:solidFill>
                <a:effectLst>
                  <a:outerShdw blurRad="38100" dist="38100" dir="2700000" algn="tl">
                    <a:srgbClr val="C0C0C0"/>
                  </a:outerShdw>
                </a:effectLst>
                <a:ea typeface="华文楷体" pitchFamily="2" charset="-122"/>
              </a:rPr>
              <a:t>一流的校园环境及配套设施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770" decel="100000"/>
                                        <p:tgtEl>
                                          <p:spTgt spid="18439"/>
                                        </p:tgtEl>
                                      </p:cBhvr>
                                    </p:animEffect>
                                    <p:animScale>
                                      <p:cBhvr>
                                        <p:cTn id="8" dur="770" decel="100000"/>
                                        <p:tgtEl>
                                          <p:spTgt spid="18439"/>
                                        </p:tgtEl>
                                      </p:cBhvr>
                                      <p:from x="10000" y="10000"/>
                                      <p:to x="200000" y="450000"/>
                                    </p:animScale>
                                    <p:animScale>
                                      <p:cBhvr>
                                        <p:cTn id="9" dur="1230" accel="100000" fill="hold">
                                          <p:stCondLst>
                                            <p:cond delay="770"/>
                                          </p:stCondLst>
                                        </p:cTn>
                                        <p:tgtEl>
                                          <p:spTgt spid="18439"/>
                                        </p:tgtEl>
                                      </p:cBhvr>
                                      <p:from x="200000" y="450000"/>
                                      <p:to x="100000" y="100000"/>
                                    </p:animScale>
                                    <p:set>
                                      <p:cBhvr>
                                        <p:cTn id="10" dur="770" fill="hold"/>
                                        <p:tgtEl>
                                          <p:spTgt spid="18439"/>
                                        </p:tgtEl>
                                        <p:attrNameLst>
                                          <p:attrName>ppt_x</p:attrName>
                                        </p:attrNameLst>
                                      </p:cBhvr>
                                      <p:to>
                                        <p:strVal val="(0.5)"/>
                                      </p:to>
                                    </p:set>
                                    <p:anim from="(0.5)" to="(#ppt_x)" calcmode="lin" valueType="num">
                                      <p:cBhvr>
                                        <p:cTn id="11" dur="1230" accel="100000" fill="hold">
                                          <p:stCondLst>
                                            <p:cond delay="770"/>
                                          </p:stCondLst>
                                        </p:cTn>
                                        <p:tgtEl>
                                          <p:spTgt spid="18439"/>
                                        </p:tgtEl>
                                        <p:attrNameLst>
                                          <p:attrName>ppt_x</p:attrName>
                                        </p:attrNameLst>
                                      </p:cBhvr>
                                    </p:anim>
                                    <p:set>
                                      <p:cBhvr>
                                        <p:cTn id="12" dur="770" fill="hold"/>
                                        <p:tgtEl>
                                          <p:spTgt spid="18439"/>
                                        </p:tgtEl>
                                        <p:attrNameLst>
                                          <p:attrName>ppt_y</p:attrName>
                                        </p:attrNameLst>
                                      </p:cBhvr>
                                      <p:to>
                                        <p:strVal val="(#ppt_y+0.4)"/>
                                      </p:to>
                                    </p:set>
                                    <p:anim from="(#ppt_y+0.4)" to="(#ppt_y)" calcmode="lin" valueType="num">
                                      <p:cBhvr>
                                        <p:cTn id="13" dur="1230" accel="100000" fill="hold">
                                          <p:stCondLst>
                                            <p:cond delay="770"/>
                                          </p:stCondLst>
                                        </p:cTn>
                                        <p:tgtEl>
                                          <p:spTgt spid="1843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 calcmode="lin" valueType="num">
                                      <p:cBhvr additive="base">
                                        <p:cTn id="18" dur="500" fill="hold"/>
                                        <p:tgtEl>
                                          <p:spTgt spid="18437"/>
                                        </p:tgtEl>
                                        <p:attrNameLst>
                                          <p:attrName>ppt_x</p:attrName>
                                        </p:attrNameLst>
                                      </p:cBhvr>
                                      <p:tavLst>
                                        <p:tav tm="0">
                                          <p:val>
                                            <p:strVal val="#ppt_x"/>
                                          </p:val>
                                        </p:tav>
                                        <p:tav tm="100000">
                                          <p:val>
                                            <p:strVal val="#ppt_x"/>
                                          </p:val>
                                        </p:tav>
                                      </p:tavLst>
                                    </p:anim>
                                    <p:anim calcmode="lin" valueType="num">
                                      <p:cBhvr additive="base">
                                        <p:cTn id="19"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395288" y="4149725"/>
            <a:ext cx="4248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latin typeface="华文行楷" panose="02010800040101010101" pitchFamily="2" charset="-122"/>
                <a:ea typeface="华文行楷" panose="02010800040101010101" pitchFamily="2" charset="-122"/>
              </a:rPr>
              <a:t>        安全防范与风险评估实验室是公安部重点实验室，刑事科学技术实验室是北京市重点实验室。 </a:t>
            </a:r>
          </a:p>
        </p:txBody>
      </p:sp>
      <p:pic>
        <p:nvPicPr>
          <p:cNvPr id="19462" name="Picture 9" descr="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7900" y="3860800"/>
            <a:ext cx="38163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4427538" y="1268413"/>
            <a:ext cx="4537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latin typeface="华文行楷" panose="02010800040101010101" pitchFamily="2" charset="-122"/>
                <a:ea typeface="华文行楷" panose="02010800040101010101" pitchFamily="2" charset="-122"/>
              </a:rPr>
              <a:t>        学校拥有先进和完备的教学科研基础设施。设有</a:t>
            </a:r>
            <a:r>
              <a:rPr lang="en-US" altLang="zh-CN" sz="2400">
                <a:latin typeface="华文行楷" panose="02010800040101010101" pitchFamily="2" charset="-122"/>
                <a:ea typeface="华文行楷" panose="02010800040101010101" pitchFamily="2" charset="-122"/>
              </a:rPr>
              <a:t>DNA</a:t>
            </a:r>
            <a:r>
              <a:rPr lang="zh-CN" altLang="en-US" sz="2400">
                <a:latin typeface="华文行楷" panose="02010800040101010101" pitchFamily="2" charset="-122"/>
                <a:ea typeface="华文行楷" panose="02010800040101010101" pitchFamily="2" charset="-122"/>
              </a:rPr>
              <a:t>鉴定、指纹鉴定、微量物证分析、毒物毒品分析、文件鉴定、枪弹痕迹检验、模拟现场勘查、安全防范技术、交通管理与控制等实验室</a:t>
            </a:r>
            <a:r>
              <a:rPr lang="zh-CN" altLang="en-US" sz="1800">
                <a:latin typeface="华文行楷" panose="02010800040101010101" pitchFamily="2" charset="-122"/>
                <a:ea typeface="华文行楷" panose="02010800040101010101" pitchFamily="2" charset="-122"/>
              </a:rPr>
              <a:t>。</a:t>
            </a:r>
            <a:r>
              <a:rPr lang="zh-CN" altLang="en-US" sz="1800"/>
              <a:t> </a:t>
            </a:r>
          </a:p>
        </p:txBody>
      </p:sp>
      <p:pic>
        <p:nvPicPr>
          <p:cNvPr id="19464" name="Picture 8" descr="IMG_675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1125538"/>
            <a:ext cx="3960812"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4427538" y="333375"/>
            <a:ext cx="4465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2800" b="1">
                <a:solidFill>
                  <a:srgbClr val="3C78AA"/>
                </a:solidFill>
                <a:effectLst>
                  <a:outerShdw blurRad="38100" dist="38100" dir="2700000" algn="tl">
                    <a:srgbClr val="C0C0C0"/>
                  </a:outerShdw>
                </a:effectLst>
                <a:ea typeface="华文楷体" pitchFamily="2" charset="-122"/>
              </a:rPr>
              <a:t>一流的校园环境及配套设施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additive="base">
                                        <p:cTn id="7" dur="500" fill="hold"/>
                                        <p:tgtEl>
                                          <p:spTgt spid="19464"/>
                                        </p:tgtEl>
                                        <p:attrNameLst>
                                          <p:attrName>ppt_x</p:attrName>
                                        </p:attrNameLst>
                                      </p:cBhvr>
                                      <p:tavLst>
                                        <p:tav tm="0">
                                          <p:val>
                                            <p:strVal val="#ppt_x"/>
                                          </p:val>
                                        </p:tav>
                                        <p:tav tm="100000">
                                          <p:val>
                                            <p:strVal val="#ppt_x"/>
                                          </p:val>
                                        </p:tav>
                                      </p:tavLst>
                                    </p:anim>
                                    <p:anim calcmode="lin" valueType="num">
                                      <p:cBhvr additive="base">
                                        <p:cTn id="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fill="hold"/>
                                        <p:tgtEl>
                                          <p:spTgt spid="19462"/>
                                        </p:tgtEl>
                                        <p:attrNameLst>
                                          <p:attrName>ppt_x</p:attrName>
                                        </p:attrNameLst>
                                      </p:cBhvr>
                                      <p:tavLst>
                                        <p:tav tm="0">
                                          <p:val>
                                            <p:strVal val="#ppt_x"/>
                                          </p:val>
                                        </p:tav>
                                        <p:tav tm="100000">
                                          <p:val>
                                            <p:strVal val="#ppt_x"/>
                                          </p:val>
                                        </p:tav>
                                      </p:tavLst>
                                    </p:anim>
                                    <p:anim calcmode="lin" valueType="num">
                                      <p:cBhvr additive="base">
                                        <p:cTn id="14"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50825" y="4005263"/>
            <a:ext cx="45370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latin typeface="华文行楷" panose="02010800040101010101" pitchFamily="2" charset="-122"/>
                <a:ea typeface="华文行楷" panose="02010800040101010101" pitchFamily="2" charset="-122"/>
              </a:rPr>
              <a:t>        校园教学科研计算机网、警体综合训练馆、警务战术训练街区、警务战术训练馆、多功能靶场、多媒体教室、语音室等设施完备。</a:t>
            </a:r>
          </a:p>
        </p:txBody>
      </p:sp>
      <p:pic>
        <p:nvPicPr>
          <p:cNvPr id="20486" name="Picture 9" descr="IMG_03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7900" y="4005263"/>
            <a:ext cx="381635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P107083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313" y="1052513"/>
            <a:ext cx="3960812"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7900" y="1052513"/>
            <a:ext cx="381476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4427538" y="333375"/>
            <a:ext cx="4465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2800" b="1">
                <a:solidFill>
                  <a:srgbClr val="3C78AA"/>
                </a:solidFill>
                <a:effectLst>
                  <a:outerShdw blurRad="38100" dist="38100" dir="2700000" algn="tl">
                    <a:srgbClr val="C0C0C0"/>
                  </a:outerShdw>
                </a:effectLst>
                <a:ea typeface="华文楷体" pitchFamily="2" charset="-122"/>
              </a:rPr>
              <a:t>一流的校园环境及配套设施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8"/>
                                        </p:tgtEl>
                                        <p:attrNameLst>
                                          <p:attrName>style.visibility</p:attrName>
                                        </p:attrNameLst>
                                      </p:cBhvr>
                                      <p:to>
                                        <p:strVal val="visible"/>
                                      </p:to>
                                    </p:set>
                                    <p:anim calcmode="lin" valueType="num">
                                      <p:cBhvr additive="base">
                                        <p:cTn id="13" dur="500" fill="hold"/>
                                        <p:tgtEl>
                                          <p:spTgt spid="20488"/>
                                        </p:tgtEl>
                                        <p:attrNameLst>
                                          <p:attrName>ppt_x</p:attrName>
                                        </p:attrNameLst>
                                      </p:cBhvr>
                                      <p:tavLst>
                                        <p:tav tm="0">
                                          <p:val>
                                            <p:strVal val="#ppt_x"/>
                                          </p:val>
                                        </p:tav>
                                        <p:tav tm="100000">
                                          <p:val>
                                            <p:strVal val="#ppt_x"/>
                                          </p:val>
                                        </p:tav>
                                      </p:tavLst>
                                    </p:anim>
                                    <p:anim calcmode="lin" valueType="num">
                                      <p:cBhvr additive="base">
                                        <p:cTn id="14"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179388" y="1536700"/>
            <a:ext cx="3708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2800"/>
              <a:t>      </a:t>
            </a:r>
            <a:r>
              <a:rPr lang="zh-CN" altLang="en-US" sz="2800">
                <a:latin typeface="华文楷体" panose="02010600040101010101" pitchFamily="2" charset="-122"/>
                <a:ea typeface="华文楷体" panose="02010600040101010101" pitchFamily="2" charset="-122"/>
              </a:rPr>
              <a:t>学校现有专任教师近</a:t>
            </a:r>
            <a:r>
              <a:rPr lang="en-US" altLang="zh-CN" sz="2800">
                <a:solidFill>
                  <a:srgbClr val="D35027"/>
                </a:solidFill>
                <a:latin typeface="华文楷体" panose="02010600040101010101" pitchFamily="2" charset="-122"/>
                <a:ea typeface="华文楷体" panose="02010600040101010101" pitchFamily="2" charset="-122"/>
              </a:rPr>
              <a:t>600</a:t>
            </a:r>
            <a:r>
              <a:rPr lang="zh-CN" altLang="en-US" sz="2800">
                <a:latin typeface="华文楷体" panose="02010600040101010101" pitchFamily="2" charset="-122"/>
                <a:ea typeface="华文楷体" panose="02010600040101010101" pitchFamily="2" charset="-122"/>
              </a:rPr>
              <a:t>人，其中，具有高级职称</a:t>
            </a:r>
            <a:r>
              <a:rPr lang="en-US" altLang="zh-CN" sz="2800">
                <a:solidFill>
                  <a:srgbClr val="D35027"/>
                </a:solidFill>
                <a:latin typeface="华文楷体" panose="02010600040101010101" pitchFamily="2" charset="-122"/>
                <a:ea typeface="华文楷体" panose="02010600040101010101" pitchFamily="2" charset="-122"/>
              </a:rPr>
              <a:t>300</a:t>
            </a:r>
            <a:r>
              <a:rPr lang="zh-CN" altLang="en-US" sz="2800">
                <a:latin typeface="华文楷体" panose="02010600040101010101" pitchFamily="2" charset="-122"/>
                <a:ea typeface="华文楷体" panose="02010600040101010101" pitchFamily="2" charset="-122"/>
              </a:rPr>
              <a:t>余人。聘任客座教授</a:t>
            </a:r>
            <a:r>
              <a:rPr lang="en-US" altLang="zh-CN" sz="2800">
                <a:solidFill>
                  <a:srgbClr val="FF0000"/>
                </a:solidFill>
                <a:latin typeface="华文楷体" panose="02010600040101010101" pitchFamily="2" charset="-122"/>
                <a:ea typeface="华文楷体" panose="02010600040101010101" pitchFamily="2" charset="-122"/>
              </a:rPr>
              <a:t>100</a:t>
            </a:r>
            <a:r>
              <a:rPr lang="zh-CN" altLang="en-US" sz="2800">
                <a:latin typeface="华文楷体" panose="02010600040101010101" pitchFamily="2" charset="-122"/>
                <a:ea typeface="华文楷体" panose="02010600040101010101" pitchFamily="2" charset="-122"/>
              </a:rPr>
              <a:t>余人，兼职教官</a:t>
            </a:r>
            <a:r>
              <a:rPr lang="en-US" altLang="zh-CN" sz="2800">
                <a:solidFill>
                  <a:srgbClr val="FF0000"/>
                </a:solidFill>
                <a:latin typeface="华文楷体" panose="02010600040101010101" pitchFamily="2" charset="-122"/>
                <a:ea typeface="华文楷体" panose="02010600040101010101" pitchFamily="2" charset="-122"/>
              </a:rPr>
              <a:t>70</a:t>
            </a:r>
            <a:r>
              <a:rPr lang="zh-CN" altLang="en-US" sz="2800">
                <a:latin typeface="华文楷体" panose="02010600040101010101" pitchFamily="2" charset="-122"/>
                <a:ea typeface="华文楷体" panose="02010600040101010101" pitchFamily="2" charset="-122"/>
              </a:rPr>
              <a:t>余人。刑事侦查与刑事技术教学团队被评为首批国家级优秀教学团队。</a:t>
            </a:r>
          </a:p>
        </p:txBody>
      </p:sp>
      <p:sp>
        <p:nvSpPr>
          <p:cNvPr id="21512" name="Text Box 8"/>
          <p:cNvSpPr txBox="1">
            <a:spLocks noChangeArrowheads="1"/>
          </p:cNvSpPr>
          <p:nvPr/>
        </p:nvSpPr>
        <p:spPr bwMode="auto">
          <a:xfrm>
            <a:off x="5076825" y="26035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强大的师资力量</a:t>
            </a:r>
          </a:p>
        </p:txBody>
      </p:sp>
      <p:grpSp>
        <p:nvGrpSpPr>
          <p:cNvPr id="5" name="组合 4"/>
          <p:cNvGrpSpPr>
            <a:grpSpLocks/>
          </p:cNvGrpSpPr>
          <p:nvPr/>
        </p:nvGrpSpPr>
        <p:grpSpPr bwMode="auto">
          <a:xfrm>
            <a:off x="4356100" y="919163"/>
            <a:ext cx="4337050" cy="2846387"/>
            <a:chOff x="4862231" y="919937"/>
            <a:chExt cx="3830373" cy="2845243"/>
          </a:xfrm>
        </p:grpSpPr>
        <p:pic>
          <p:nvPicPr>
            <p:cNvPr id="20488" name="图片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2231" y="919937"/>
              <a:ext cx="3830373" cy="232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3"/>
            <p:cNvSpPr txBox="1">
              <a:spLocks noChangeArrowheads="1"/>
            </p:cNvSpPr>
            <p:nvPr/>
          </p:nvSpPr>
          <p:spPr bwMode="auto">
            <a:xfrm>
              <a:off x="5956498" y="3241960"/>
              <a:ext cx="2088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楷体" panose="02010609060101010101" pitchFamily="49" charset="-122"/>
                  <a:ea typeface="楷体" panose="02010609060101010101" pitchFamily="49" charset="-122"/>
                </a:rPr>
                <a:t>王大伟</a:t>
              </a:r>
            </a:p>
          </p:txBody>
        </p:sp>
      </p:grpSp>
      <p:grpSp>
        <p:nvGrpSpPr>
          <p:cNvPr id="6" name="组合 5"/>
          <p:cNvGrpSpPr>
            <a:grpSpLocks/>
          </p:cNvGrpSpPr>
          <p:nvPr/>
        </p:nvGrpSpPr>
        <p:grpSpPr bwMode="auto">
          <a:xfrm>
            <a:off x="4356100" y="3789363"/>
            <a:ext cx="4337050" cy="2971800"/>
            <a:chOff x="4862231" y="3789041"/>
            <a:chExt cx="3830374" cy="2971491"/>
          </a:xfrm>
        </p:grpSpPr>
        <p:pic>
          <p:nvPicPr>
            <p:cNvPr id="20486" name="图片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2231" y="3789041"/>
              <a:ext cx="3830374" cy="24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0"/>
            <p:cNvSpPr txBox="1">
              <a:spLocks noChangeArrowheads="1"/>
            </p:cNvSpPr>
            <p:nvPr/>
          </p:nvSpPr>
          <p:spPr bwMode="auto">
            <a:xfrm>
              <a:off x="5968652" y="6237312"/>
              <a:ext cx="2088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楷体" panose="02010609060101010101" pitchFamily="49" charset="-122"/>
                  <a:ea typeface="楷体" panose="02010609060101010101" pitchFamily="49" charset="-122"/>
                </a:rPr>
                <a:t>李玫瑾</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22534" name="Text Box 6"/>
          <p:cNvSpPr txBox="1">
            <a:spLocks noChangeArrowheads="1"/>
          </p:cNvSpPr>
          <p:nvPr/>
        </p:nvSpPr>
        <p:spPr bwMode="auto">
          <a:xfrm>
            <a:off x="1847850" y="2268538"/>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2</a:t>
            </a:r>
          </a:p>
        </p:txBody>
      </p:sp>
      <p:sp>
        <p:nvSpPr>
          <p:cNvPr id="22535" name="Text Box 7"/>
          <p:cNvSpPr txBox="1">
            <a:spLocks noChangeArrowheads="1"/>
          </p:cNvSpPr>
          <p:nvPr/>
        </p:nvSpPr>
        <p:spPr bwMode="auto">
          <a:xfrm>
            <a:off x="1677988" y="2897188"/>
            <a:ext cx="2405062"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zh-CN" altLang="en-US" sz="2400" b="1">
                <a:solidFill>
                  <a:srgbClr val="B2B2B2"/>
                </a:solidFill>
                <a:latin typeface="HY견고딕"/>
                <a:ea typeface="黑体" panose="02010609060101010101" pitchFamily="49" charset="-122"/>
              </a:rPr>
              <a:t>第二部分</a:t>
            </a:r>
          </a:p>
        </p:txBody>
      </p:sp>
      <p:grpSp>
        <p:nvGrpSpPr>
          <p:cNvPr id="22536" name="Group 8"/>
          <p:cNvGrpSpPr>
            <a:grpSpLocks/>
          </p:cNvGrpSpPr>
          <p:nvPr/>
        </p:nvGrpSpPr>
        <p:grpSpPr bwMode="auto">
          <a:xfrm>
            <a:off x="2124075" y="1989138"/>
            <a:ext cx="6719888" cy="2363787"/>
            <a:chOff x="0" y="0"/>
            <a:chExt cx="3606" cy="1723"/>
          </a:xfrm>
        </p:grpSpPr>
        <p:sp>
          <p:nvSpPr>
            <p:cNvPr id="21515" name="Line 9"/>
            <p:cNvSpPr>
              <a:spLocks noChangeShapeType="1"/>
            </p:cNvSpPr>
            <p:nvPr/>
          </p:nvSpPr>
          <p:spPr bwMode="auto">
            <a:xfrm>
              <a:off x="0" y="0"/>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6" name="Line 10"/>
            <p:cNvSpPr>
              <a:spLocks noChangeShapeType="1"/>
            </p:cNvSpPr>
            <p:nvPr/>
          </p:nvSpPr>
          <p:spPr bwMode="auto">
            <a:xfrm>
              <a:off x="0" y="1723"/>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7" name="Line 11"/>
            <p:cNvSpPr>
              <a:spLocks noChangeShapeType="1"/>
            </p:cNvSpPr>
            <p:nvPr/>
          </p:nvSpPr>
          <p:spPr bwMode="auto">
            <a:xfrm>
              <a:off x="862" y="589"/>
              <a:ext cx="2744" cy="0"/>
            </a:xfrm>
            <a:prstGeom prst="line">
              <a:avLst/>
            </a:prstGeom>
            <a:noFill/>
            <a:ln w="25400">
              <a:solidFill>
                <a:srgbClr val="FFFFFF">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2540" name="AutoShape 12"/>
          <p:cNvSpPr>
            <a:spLocks noChangeArrowheads="1"/>
          </p:cNvSpPr>
          <p:nvPr/>
        </p:nvSpPr>
        <p:spPr bwMode="auto">
          <a:xfrm>
            <a:off x="1246188" y="2068513"/>
            <a:ext cx="2198687" cy="21986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22541" name="Text Box 13"/>
          <p:cNvSpPr txBox="1">
            <a:spLocks noChangeArrowheads="1"/>
          </p:cNvSpPr>
          <p:nvPr/>
        </p:nvSpPr>
        <p:spPr bwMode="auto">
          <a:xfrm>
            <a:off x="1835150" y="2276475"/>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2</a:t>
            </a:r>
          </a:p>
        </p:txBody>
      </p:sp>
      <p:sp>
        <p:nvSpPr>
          <p:cNvPr id="22542" name="Text Box 14"/>
          <p:cNvSpPr txBox="1">
            <a:spLocks noChangeArrowheads="1"/>
          </p:cNvSpPr>
          <p:nvPr/>
        </p:nvSpPr>
        <p:spPr bwMode="auto">
          <a:xfrm>
            <a:off x="3563938" y="2060575"/>
            <a:ext cx="4321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00">
                <a:solidFill>
                  <a:srgbClr val="DF5B5B"/>
                </a:solidFill>
                <a:ea typeface="华文行楷" panose="02010800040101010101" pitchFamily="2" charset="-122"/>
              </a:rPr>
              <a:t>中国人民公安大学</a:t>
            </a:r>
          </a:p>
        </p:txBody>
      </p:sp>
      <p:sp>
        <p:nvSpPr>
          <p:cNvPr id="22543" name="Text Box 15"/>
          <p:cNvSpPr txBox="1">
            <a:spLocks noChangeArrowheads="1"/>
          </p:cNvSpPr>
          <p:nvPr/>
        </p:nvSpPr>
        <p:spPr bwMode="auto">
          <a:xfrm>
            <a:off x="4068763" y="3068638"/>
            <a:ext cx="3816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6000">
                <a:solidFill>
                  <a:srgbClr val="C931F3"/>
                </a:solidFill>
                <a:ea typeface="华文行楷" panose="02010800040101010101" pitchFamily="2" charset="-122"/>
              </a:rPr>
              <a:t>专业介绍</a:t>
            </a:r>
          </a:p>
        </p:txBody>
      </p:sp>
      <p:pic>
        <p:nvPicPr>
          <p:cNvPr id="21514" name="Picture 16" descr="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0847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heel(1)">
                                      <p:cBhvr>
                                        <p:cTn id="7" dur="500"/>
                                        <p:tgtEl>
                                          <p:spTgt spid="22533"/>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22534"/>
                                        </p:tgtEl>
                                        <p:attrNameLst>
                                          <p:attrName>style.visibility</p:attrName>
                                        </p:attrNameLst>
                                      </p:cBhvr>
                                      <p:to>
                                        <p:strVal val="visible"/>
                                      </p:to>
                                    </p:set>
                                    <p:anim calcmode="lin" valueType="num">
                                      <p:cBhvr>
                                        <p:cTn id="11" dur="500" fill="hold"/>
                                        <p:tgtEl>
                                          <p:spTgt spid="22534"/>
                                        </p:tgtEl>
                                        <p:attrNameLst>
                                          <p:attrName>ppt_w</p:attrName>
                                        </p:attrNameLst>
                                      </p:cBhvr>
                                      <p:tavLst>
                                        <p:tav tm="0">
                                          <p:val>
                                            <p:fltVal val="0"/>
                                          </p:val>
                                        </p:tav>
                                        <p:tav tm="100000">
                                          <p:val>
                                            <p:strVal val="#ppt_w"/>
                                          </p:val>
                                        </p:tav>
                                      </p:tavLst>
                                    </p:anim>
                                    <p:anim calcmode="lin" valueType="num">
                                      <p:cBhvr>
                                        <p:cTn id="12" dur="500" fill="hold"/>
                                        <p:tgtEl>
                                          <p:spTgt spid="22534"/>
                                        </p:tgtEl>
                                        <p:attrNameLst>
                                          <p:attrName>ppt_h</p:attrName>
                                        </p:attrNameLst>
                                      </p:cBhvr>
                                      <p:tavLst>
                                        <p:tav tm="0">
                                          <p:val>
                                            <p:fltVal val="0"/>
                                          </p:val>
                                        </p:tav>
                                        <p:tav tm="100000">
                                          <p:val>
                                            <p:strVal val="#ppt_h"/>
                                          </p:val>
                                        </p:tav>
                                      </p:tavLst>
                                    </p:anim>
                                    <p:animEffect transition="in" filter="fade">
                                      <p:cBhvr>
                                        <p:cTn id="13" dur="500"/>
                                        <p:tgtEl>
                                          <p:spTgt spid="22534"/>
                                        </p:tgtEl>
                                      </p:cBhvr>
                                    </p:animEffect>
                                  </p:childTnLst>
                                </p:cTn>
                              </p:par>
                            </p:childTnLst>
                          </p:cTn>
                        </p:par>
                        <p:par>
                          <p:cTn id="14" fill="hold" nodeType="afterGroup">
                            <p:stCondLst>
                              <p:cond delay="1000"/>
                            </p:stCondLst>
                            <p:childTnLst>
                              <p:par>
                                <p:cTn id="15" presetID="10" presetClass="exit" presetSubtype="0" fill="hold" grpId="1" nodeType="afterEffect">
                                  <p:stCondLst>
                                    <p:cond delay="0"/>
                                  </p:stCondLst>
                                  <p:childTnLst>
                                    <p:animEffect transition="out" filter="fade">
                                      <p:cBhvr>
                                        <p:cTn id="16" dur="500"/>
                                        <p:tgtEl>
                                          <p:spTgt spid="22534"/>
                                        </p:tgtEl>
                                      </p:cBhvr>
                                    </p:animEffect>
                                    <p:set>
                                      <p:cBhvr>
                                        <p:cTn id="17" dur="1" fill="hold">
                                          <p:stCondLst>
                                            <p:cond delay="499"/>
                                          </p:stCondLst>
                                        </p:cTn>
                                        <p:tgtEl>
                                          <p:spTgt spid="22534"/>
                                        </p:tgtEl>
                                        <p:attrNameLst>
                                          <p:attrName>style.visibility</p:attrName>
                                        </p:attrNameLst>
                                      </p:cBhvr>
                                      <p:to>
                                        <p:strVal val="hidden"/>
                                      </p:to>
                                    </p:set>
                                  </p:childTnLst>
                                </p:cTn>
                              </p:par>
                            </p:childTnLst>
                          </p:cTn>
                        </p:par>
                        <p:par>
                          <p:cTn id="18" fill="hold" nodeType="afterGroup">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2535"/>
                                        </p:tgtEl>
                                        <p:attrNameLst>
                                          <p:attrName>style.visibility</p:attrName>
                                        </p:attrNameLst>
                                      </p:cBhvr>
                                      <p:to>
                                        <p:strVal val="visible"/>
                                      </p:to>
                                    </p:set>
                                    <p:anim calcmode="discrete" valueType="clr">
                                      <p:cBhvr override="childStyle">
                                        <p:cTn id="21" dur="80"/>
                                        <p:tgtEl>
                                          <p:spTgt spid="2253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535"/>
                                        </p:tgtEl>
                                        <p:attrNameLst>
                                          <p:attrName>fillcolor</p:attrName>
                                        </p:attrNameLst>
                                      </p:cBhvr>
                                      <p:tavLst>
                                        <p:tav tm="0">
                                          <p:val>
                                            <p:clrVal>
                                              <a:schemeClr val="accent2"/>
                                            </p:clrVal>
                                          </p:val>
                                        </p:tav>
                                        <p:tav tm="50000">
                                          <p:val>
                                            <p:clrVal>
                                              <a:schemeClr val="hlink"/>
                                            </p:clrVal>
                                          </p:val>
                                        </p:tav>
                                      </p:tavLst>
                                    </p:anim>
                                    <p:set>
                                      <p:cBhvr>
                                        <p:cTn id="23" dur="80"/>
                                        <p:tgtEl>
                                          <p:spTgt spid="22535"/>
                                        </p:tgtEl>
                                        <p:attrNameLst>
                                          <p:attrName>fill.type</p:attrName>
                                        </p:attrNameLst>
                                      </p:cBhvr>
                                      <p:to>
                                        <p:strVal val="solid"/>
                                      </p:to>
                                    </p:set>
                                  </p:childTnLst>
                                </p:cTn>
                              </p:par>
                            </p:childTnLst>
                          </p:cTn>
                        </p:par>
                        <p:par>
                          <p:cTn id="24" fill="hold" nodeType="afterGroup">
                            <p:stCondLst>
                              <p:cond delay="1700"/>
                            </p:stCondLst>
                            <p:childTnLst>
                              <p:par>
                                <p:cTn id="25" presetID="17" presetClass="entr" presetSubtype="10" fill="hold" nodeType="afterEffect">
                                  <p:stCondLst>
                                    <p:cond delay="0"/>
                                  </p:stCondLst>
                                  <p:childTnLst>
                                    <p:set>
                                      <p:cBhvr>
                                        <p:cTn id="26" dur="1" fill="hold">
                                          <p:stCondLst>
                                            <p:cond delay="0"/>
                                          </p:stCondLst>
                                        </p:cTn>
                                        <p:tgtEl>
                                          <p:spTgt spid="22536"/>
                                        </p:tgtEl>
                                        <p:attrNameLst>
                                          <p:attrName>style.visibility</p:attrName>
                                        </p:attrNameLst>
                                      </p:cBhvr>
                                      <p:to>
                                        <p:strVal val="visible"/>
                                      </p:to>
                                    </p:set>
                                    <p:anim calcmode="lin" valueType="num">
                                      <p:cBhvr>
                                        <p:cTn id="27" dur="500" fill="hold"/>
                                        <p:tgtEl>
                                          <p:spTgt spid="22536"/>
                                        </p:tgtEl>
                                        <p:attrNameLst>
                                          <p:attrName>ppt_w</p:attrName>
                                        </p:attrNameLst>
                                      </p:cBhvr>
                                      <p:tavLst>
                                        <p:tav tm="0">
                                          <p:val>
                                            <p:fltVal val="0"/>
                                          </p:val>
                                        </p:tav>
                                        <p:tav tm="100000">
                                          <p:val>
                                            <p:strVal val="#ppt_w"/>
                                          </p:val>
                                        </p:tav>
                                      </p:tavLst>
                                    </p:anim>
                                    <p:anim calcmode="lin" valueType="num">
                                      <p:cBhvr>
                                        <p:cTn id="28" dur="500" fill="hold"/>
                                        <p:tgtEl>
                                          <p:spTgt spid="22536"/>
                                        </p:tgtEl>
                                        <p:attrNameLst>
                                          <p:attrName>ppt_h</p:attrName>
                                        </p:attrNameLst>
                                      </p:cBhvr>
                                      <p:tavLst>
                                        <p:tav tm="0">
                                          <p:val>
                                            <p:strVal val="#ppt_h"/>
                                          </p:val>
                                        </p:tav>
                                        <p:tav tm="100000">
                                          <p:val>
                                            <p:strVal val="#ppt_h"/>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22540"/>
                                        </p:tgtEl>
                                        <p:attrNameLst>
                                          <p:attrName>style.visibility</p:attrName>
                                        </p:attrNameLst>
                                      </p:cBhvr>
                                      <p:to>
                                        <p:strVal val="visible"/>
                                      </p:to>
                                    </p:set>
                                    <p:animEffect transition="in" filter="wheel(1)">
                                      <p:cBhvr>
                                        <p:cTn id="31" dur="500"/>
                                        <p:tgtEl>
                                          <p:spTgt spid="22540"/>
                                        </p:tgtEl>
                                      </p:cBhvr>
                                    </p:animEffect>
                                  </p:childTnLst>
                                </p:cTn>
                              </p:par>
                            </p:childTnLst>
                          </p:cTn>
                        </p:par>
                        <p:par>
                          <p:cTn id="32" fill="hold" nodeType="afterGroup">
                            <p:stCondLst>
                              <p:cond delay="2200"/>
                            </p:stCondLst>
                            <p:childTnLst>
                              <p:par>
                                <p:cTn id="33" presetID="53" presetClass="entr" presetSubtype="0" fill="hold" grpId="0" nodeType="afterEffect">
                                  <p:stCondLst>
                                    <p:cond delay="0"/>
                                  </p:stCondLst>
                                  <p:childTnLst>
                                    <p:set>
                                      <p:cBhvr>
                                        <p:cTn id="34" dur="1" fill="hold">
                                          <p:stCondLst>
                                            <p:cond delay="0"/>
                                          </p:stCondLst>
                                        </p:cTn>
                                        <p:tgtEl>
                                          <p:spTgt spid="22541"/>
                                        </p:tgtEl>
                                        <p:attrNameLst>
                                          <p:attrName>style.visibility</p:attrName>
                                        </p:attrNameLst>
                                      </p:cBhvr>
                                      <p:to>
                                        <p:strVal val="visible"/>
                                      </p:to>
                                    </p:set>
                                    <p:anim calcmode="lin" valueType="num">
                                      <p:cBhvr>
                                        <p:cTn id="35" dur="500" fill="hold"/>
                                        <p:tgtEl>
                                          <p:spTgt spid="22541"/>
                                        </p:tgtEl>
                                        <p:attrNameLst>
                                          <p:attrName>ppt_w</p:attrName>
                                        </p:attrNameLst>
                                      </p:cBhvr>
                                      <p:tavLst>
                                        <p:tav tm="0">
                                          <p:val>
                                            <p:fltVal val="0"/>
                                          </p:val>
                                        </p:tav>
                                        <p:tav tm="100000">
                                          <p:val>
                                            <p:strVal val="#ppt_w"/>
                                          </p:val>
                                        </p:tav>
                                      </p:tavLst>
                                    </p:anim>
                                    <p:anim calcmode="lin" valueType="num">
                                      <p:cBhvr>
                                        <p:cTn id="36" dur="500" fill="hold"/>
                                        <p:tgtEl>
                                          <p:spTgt spid="22541"/>
                                        </p:tgtEl>
                                        <p:attrNameLst>
                                          <p:attrName>ppt_h</p:attrName>
                                        </p:attrNameLst>
                                      </p:cBhvr>
                                      <p:tavLst>
                                        <p:tav tm="0">
                                          <p:val>
                                            <p:fltVal val="0"/>
                                          </p:val>
                                        </p:tav>
                                        <p:tav tm="100000">
                                          <p:val>
                                            <p:strVal val="#ppt_h"/>
                                          </p:val>
                                        </p:tav>
                                      </p:tavLst>
                                    </p:anim>
                                    <p:animEffect transition="in" filter="fade">
                                      <p:cBhvr>
                                        <p:cTn id="37" dur="500"/>
                                        <p:tgtEl>
                                          <p:spTgt spid="22541"/>
                                        </p:tgtEl>
                                      </p:cBhvr>
                                    </p:animEffect>
                                  </p:childTnLst>
                                </p:cTn>
                              </p:par>
                            </p:childTnLst>
                          </p:cTn>
                        </p:par>
                        <p:par>
                          <p:cTn id="38" fill="hold" nodeType="afterGroup">
                            <p:stCondLst>
                              <p:cond delay="2700"/>
                            </p:stCondLst>
                            <p:childTnLst>
                              <p:par>
                                <p:cTn id="39" presetID="10" presetClass="exit" presetSubtype="0" fill="hold" grpId="1" nodeType="afterEffect">
                                  <p:stCondLst>
                                    <p:cond delay="0"/>
                                  </p:stCondLst>
                                  <p:childTnLst>
                                    <p:animEffect transition="out" filter="fade">
                                      <p:cBhvr>
                                        <p:cTn id="40" dur="500"/>
                                        <p:tgtEl>
                                          <p:spTgt spid="22541"/>
                                        </p:tgtEl>
                                      </p:cBhvr>
                                    </p:animEffect>
                                    <p:set>
                                      <p:cBhvr>
                                        <p:cTn id="41" dur="1" fill="hold">
                                          <p:stCondLst>
                                            <p:cond delay="499"/>
                                          </p:stCondLst>
                                        </p:cTn>
                                        <p:tgtEl>
                                          <p:spTgt spid="22541"/>
                                        </p:tgtEl>
                                        <p:attrNameLst>
                                          <p:attrName>style.visibility</p:attrName>
                                        </p:attrNameLst>
                                      </p:cBhvr>
                                      <p:to>
                                        <p:strVal val="hidden"/>
                                      </p:to>
                                    </p:set>
                                  </p:childTnLst>
                                </p:cTn>
                              </p:par>
                              <p:par>
                                <p:cTn id="42" presetID="30" presetClass="entr" presetSubtype="0" fill="hold" grpId="0" nodeType="withEffect">
                                  <p:stCondLst>
                                    <p:cond delay="0"/>
                                  </p:stCondLst>
                                  <p:childTnLst>
                                    <p:set>
                                      <p:cBhvr>
                                        <p:cTn id="43" dur="1" fill="hold">
                                          <p:stCondLst>
                                            <p:cond delay="0"/>
                                          </p:stCondLst>
                                        </p:cTn>
                                        <p:tgtEl>
                                          <p:spTgt spid="22542"/>
                                        </p:tgtEl>
                                        <p:attrNameLst>
                                          <p:attrName>style.visibility</p:attrName>
                                        </p:attrNameLst>
                                      </p:cBhvr>
                                      <p:to>
                                        <p:strVal val="visible"/>
                                      </p:to>
                                    </p:set>
                                    <p:animEffect transition="in" filter="fade">
                                      <p:cBhvr>
                                        <p:cTn id="44" dur="800" decel="100000"/>
                                        <p:tgtEl>
                                          <p:spTgt spid="22542"/>
                                        </p:tgtEl>
                                      </p:cBhvr>
                                    </p:animEffect>
                                    <p:anim calcmode="lin" valueType="num">
                                      <p:cBhvr>
                                        <p:cTn id="45" dur="800" decel="100000" fill="hold"/>
                                        <p:tgtEl>
                                          <p:spTgt spid="22542"/>
                                        </p:tgtEl>
                                        <p:attrNameLst>
                                          <p:attrName>style.rotation</p:attrName>
                                        </p:attrNameLst>
                                      </p:cBhvr>
                                      <p:tavLst>
                                        <p:tav tm="0">
                                          <p:val>
                                            <p:fltVal val="-90"/>
                                          </p:val>
                                        </p:tav>
                                        <p:tav tm="100000">
                                          <p:val>
                                            <p:fltVal val="0"/>
                                          </p:val>
                                        </p:tav>
                                      </p:tavLst>
                                    </p:anim>
                                    <p:anim calcmode="lin" valueType="num">
                                      <p:cBhvr>
                                        <p:cTn id="46" dur="800" decel="100000" fill="hold"/>
                                        <p:tgtEl>
                                          <p:spTgt spid="22542"/>
                                        </p:tgtEl>
                                        <p:attrNameLst>
                                          <p:attrName>ppt_x</p:attrName>
                                        </p:attrNameLst>
                                      </p:cBhvr>
                                      <p:tavLst>
                                        <p:tav tm="0">
                                          <p:val>
                                            <p:strVal val="#ppt_x+0.4"/>
                                          </p:val>
                                        </p:tav>
                                        <p:tav tm="100000">
                                          <p:val>
                                            <p:strVal val="#ppt_x-0.05"/>
                                          </p:val>
                                        </p:tav>
                                      </p:tavLst>
                                    </p:anim>
                                    <p:anim calcmode="lin" valueType="num">
                                      <p:cBhvr>
                                        <p:cTn id="47" dur="800" decel="100000" fill="hold"/>
                                        <p:tgtEl>
                                          <p:spTgt spid="2254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2254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22542"/>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22543"/>
                                        </p:tgtEl>
                                        <p:attrNameLst>
                                          <p:attrName>style.visibility</p:attrName>
                                        </p:attrNameLst>
                                      </p:cBhvr>
                                      <p:to>
                                        <p:strVal val="visible"/>
                                      </p:to>
                                    </p:set>
                                    <p:animEffect transition="in" filter="fade">
                                      <p:cBhvr>
                                        <p:cTn id="52" dur="800" decel="100000"/>
                                        <p:tgtEl>
                                          <p:spTgt spid="22543"/>
                                        </p:tgtEl>
                                      </p:cBhvr>
                                    </p:animEffect>
                                    <p:anim calcmode="lin" valueType="num">
                                      <p:cBhvr>
                                        <p:cTn id="53" dur="800" decel="100000" fill="hold"/>
                                        <p:tgtEl>
                                          <p:spTgt spid="22543"/>
                                        </p:tgtEl>
                                        <p:attrNameLst>
                                          <p:attrName>style.rotation</p:attrName>
                                        </p:attrNameLst>
                                      </p:cBhvr>
                                      <p:tavLst>
                                        <p:tav tm="0">
                                          <p:val>
                                            <p:fltVal val="-90"/>
                                          </p:val>
                                        </p:tav>
                                        <p:tav tm="100000">
                                          <p:val>
                                            <p:fltVal val="0"/>
                                          </p:val>
                                        </p:tav>
                                      </p:tavLst>
                                    </p:anim>
                                    <p:anim calcmode="lin" valueType="num">
                                      <p:cBhvr>
                                        <p:cTn id="54" dur="800" decel="100000" fill="hold"/>
                                        <p:tgtEl>
                                          <p:spTgt spid="22543"/>
                                        </p:tgtEl>
                                        <p:attrNameLst>
                                          <p:attrName>ppt_x</p:attrName>
                                        </p:attrNameLst>
                                      </p:cBhvr>
                                      <p:tavLst>
                                        <p:tav tm="0">
                                          <p:val>
                                            <p:strVal val="#ppt_x+0.4"/>
                                          </p:val>
                                        </p:tav>
                                        <p:tav tm="100000">
                                          <p:val>
                                            <p:strVal val="#ppt_x-0.05"/>
                                          </p:val>
                                        </p:tav>
                                      </p:tavLst>
                                    </p:anim>
                                    <p:anim calcmode="lin" valueType="num">
                                      <p:cBhvr>
                                        <p:cTn id="55" dur="800" decel="100000" fill="hold"/>
                                        <p:tgtEl>
                                          <p:spTgt spid="22543"/>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2543"/>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254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utoUpdateAnimBg="0"/>
      <p:bldP spid="22534" grpId="1" autoUpdateAnimBg="0"/>
      <p:bldP spid="22535" grpId="0" autoUpdateAnimBg="0"/>
      <p:bldP spid="22540" grpId="0" animBg="1"/>
      <p:bldP spid="22541" grpId="0" autoUpdateAnimBg="0"/>
      <p:bldP spid="22541" grpId="1" autoUpdateAnimBg="0"/>
      <p:bldP spid="22542" grpId="0" autoUpdateAnimBg="0"/>
      <p:bldP spid="2254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69900" y="1557338"/>
            <a:ext cx="8640763" cy="403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a:latin typeface="华文楷体" panose="02010600040101010101" pitchFamily="2" charset="-122"/>
                <a:ea typeface="华文楷体" panose="02010600040101010101" pitchFamily="2" charset="-122"/>
              </a:rPr>
              <a:t>        有公安学、公安技术两个一级学科国家重点学科，诉讼法学、公安学、公安技术、公共安全工程与技术交叉学科等</a:t>
            </a:r>
            <a:r>
              <a:rPr lang="en-US" altLang="zh-CN">
                <a:latin typeface="华文楷体" panose="02010600040101010101" pitchFamily="2" charset="-122"/>
                <a:ea typeface="华文楷体" panose="02010600040101010101" pitchFamily="2" charset="-122"/>
              </a:rPr>
              <a:t>4</a:t>
            </a:r>
            <a:r>
              <a:rPr lang="zh-CN" altLang="en-US">
                <a:latin typeface="华文楷体" panose="02010600040101010101" pitchFamily="2" charset="-122"/>
                <a:ea typeface="华文楷体" panose="02010600040101010101" pitchFamily="2" charset="-122"/>
              </a:rPr>
              <a:t>个北京市重点学科。有法学、公安学、公安技术等</a:t>
            </a:r>
            <a:r>
              <a:rPr lang="en-US" altLang="zh-CN">
                <a:latin typeface="华文楷体" panose="02010600040101010101" pitchFamily="2" charset="-122"/>
                <a:ea typeface="华文楷体" panose="02010600040101010101" pitchFamily="2" charset="-122"/>
              </a:rPr>
              <a:t>3</a:t>
            </a:r>
            <a:r>
              <a:rPr lang="zh-CN" altLang="en-US">
                <a:latin typeface="华文楷体" panose="02010600040101010101" pitchFamily="2" charset="-122"/>
                <a:ea typeface="华文楷体" panose="02010600040101010101" pitchFamily="2" charset="-122"/>
              </a:rPr>
              <a:t>个一级学科博士学位授权点和博士后科研流动站，法学、公安学、心理学、安全科学与工程、公安技术等</a:t>
            </a:r>
            <a:r>
              <a:rPr lang="en-US" altLang="zh-CN">
                <a:latin typeface="华文楷体" panose="02010600040101010101" pitchFamily="2" charset="-122"/>
                <a:ea typeface="华文楷体" panose="02010600040101010101" pitchFamily="2" charset="-122"/>
              </a:rPr>
              <a:t>5</a:t>
            </a:r>
            <a:r>
              <a:rPr lang="zh-CN" altLang="en-US">
                <a:latin typeface="华文楷体" panose="02010600040101010101" pitchFamily="2" charset="-122"/>
                <a:ea typeface="华文楷体" panose="02010600040101010101" pitchFamily="2" charset="-122"/>
              </a:rPr>
              <a:t>个一级学科硕士学位授权点，法律、警务、安全工程、公共管理等</a:t>
            </a:r>
            <a:r>
              <a:rPr lang="en-US" altLang="zh-CN">
                <a:latin typeface="华文楷体" panose="02010600040101010101" pitchFamily="2" charset="-122"/>
                <a:ea typeface="华文楷体" panose="02010600040101010101" pitchFamily="2" charset="-122"/>
              </a:rPr>
              <a:t>4</a:t>
            </a:r>
            <a:r>
              <a:rPr lang="zh-CN" altLang="en-US">
                <a:latin typeface="华文楷体" panose="02010600040101010101" pitchFamily="2" charset="-122"/>
                <a:ea typeface="华文楷体" panose="02010600040101010101" pitchFamily="2" charset="-122"/>
              </a:rPr>
              <a:t>个专业硕士学位授权点。</a:t>
            </a:r>
          </a:p>
        </p:txBody>
      </p:sp>
      <p:sp>
        <p:nvSpPr>
          <p:cNvPr id="23561" name="Text Box 9"/>
          <p:cNvSpPr txBox="1">
            <a:spLocks noChangeArrowheads="1"/>
          </p:cNvSpPr>
          <p:nvPr/>
        </p:nvSpPr>
        <p:spPr bwMode="auto">
          <a:xfrm>
            <a:off x="5795963" y="260350"/>
            <a:ext cx="266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学科专业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grpSp>
        <p:nvGrpSpPr>
          <p:cNvPr id="5124" name="Group 4"/>
          <p:cNvGrpSpPr>
            <a:grpSpLocks/>
          </p:cNvGrpSpPr>
          <p:nvPr/>
        </p:nvGrpSpPr>
        <p:grpSpPr bwMode="auto">
          <a:xfrm>
            <a:off x="4932363" y="836613"/>
            <a:ext cx="2519362" cy="2519362"/>
            <a:chOff x="0" y="0"/>
            <a:chExt cx="1587" cy="1587"/>
          </a:xfrm>
        </p:grpSpPr>
        <p:grpSp>
          <p:nvGrpSpPr>
            <p:cNvPr id="2" name="Group 5"/>
            <p:cNvGrpSpPr>
              <a:grpSpLocks/>
            </p:cNvGrpSpPr>
            <p:nvPr/>
          </p:nvGrpSpPr>
          <p:grpSpPr bwMode="auto">
            <a:xfrm>
              <a:off x="0" y="0"/>
              <a:ext cx="1587" cy="1587"/>
              <a:chOff x="0" y="0"/>
              <a:chExt cx="1228" cy="1228"/>
            </a:xfrm>
          </p:grpSpPr>
          <p:sp>
            <p:nvSpPr>
              <p:cNvPr id="5176" name="Oval 6"/>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5177" name="Group 7"/>
              <p:cNvGrpSpPr>
                <a:grpSpLocks/>
              </p:cNvGrpSpPr>
              <p:nvPr/>
            </p:nvGrpSpPr>
            <p:grpSpPr bwMode="auto">
              <a:xfrm>
                <a:off x="127" y="704"/>
                <a:ext cx="975" cy="325"/>
                <a:chOff x="0" y="0"/>
                <a:chExt cx="2472" cy="824"/>
              </a:xfrm>
            </p:grpSpPr>
            <p:sp>
              <p:nvSpPr>
                <p:cNvPr id="5181" name="Oval 8"/>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 name="Oval 9"/>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5178" name="Group 10"/>
              <p:cNvGrpSpPr>
                <a:grpSpLocks/>
              </p:cNvGrpSpPr>
              <p:nvPr/>
            </p:nvGrpSpPr>
            <p:grpSpPr bwMode="auto">
              <a:xfrm>
                <a:off x="293" y="264"/>
                <a:ext cx="644" cy="645"/>
                <a:chOff x="0" y="0"/>
                <a:chExt cx="644" cy="645"/>
              </a:xfrm>
            </p:grpSpPr>
            <p:sp>
              <p:nvSpPr>
                <p:cNvPr id="5179" name="Oval 11"/>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5175" name="Text Box 13">
              <a:hlinkClick r:id="rId2" action="ppaction://hlinksldjump"/>
            </p:cNvPr>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grpSp>
        <p:nvGrpSpPr>
          <p:cNvPr id="5134" name="Group 14"/>
          <p:cNvGrpSpPr>
            <a:grpSpLocks/>
          </p:cNvGrpSpPr>
          <p:nvPr/>
        </p:nvGrpSpPr>
        <p:grpSpPr bwMode="auto">
          <a:xfrm>
            <a:off x="2124075" y="836613"/>
            <a:ext cx="2520950" cy="2519362"/>
            <a:chOff x="0" y="0"/>
            <a:chExt cx="1588" cy="1587"/>
          </a:xfrm>
        </p:grpSpPr>
        <p:grpSp>
          <p:nvGrpSpPr>
            <p:cNvPr id="5165" name="Group 15"/>
            <p:cNvGrpSpPr>
              <a:grpSpLocks/>
            </p:cNvGrpSpPr>
            <p:nvPr/>
          </p:nvGrpSpPr>
          <p:grpSpPr bwMode="auto">
            <a:xfrm>
              <a:off x="0" y="0"/>
              <a:ext cx="1588" cy="1587"/>
              <a:chOff x="0" y="0"/>
              <a:chExt cx="1228" cy="1228"/>
            </a:xfrm>
          </p:grpSpPr>
          <p:sp>
            <p:nvSpPr>
              <p:cNvPr id="5167" name="Oval 16"/>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5168" name="Group 17"/>
              <p:cNvGrpSpPr>
                <a:grpSpLocks/>
              </p:cNvGrpSpPr>
              <p:nvPr/>
            </p:nvGrpSpPr>
            <p:grpSpPr bwMode="auto">
              <a:xfrm>
                <a:off x="127" y="704"/>
                <a:ext cx="975" cy="325"/>
                <a:chOff x="0" y="0"/>
                <a:chExt cx="2472" cy="824"/>
              </a:xfrm>
            </p:grpSpPr>
            <p:sp>
              <p:nvSpPr>
                <p:cNvPr id="6" name="Oval 18"/>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73" name="Oval 19"/>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5169" name="Group 20"/>
              <p:cNvGrpSpPr>
                <a:grpSpLocks/>
              </p:cNvGrpSpPr>
              <p:nvPr/>
            </p:nvGrpSpPr>
            <p:grpSpPr bwMode="auto">
              <a:xfrm>
                <a:off x="293" y="264"/>
                <a:ext cx="644" cy="645"/>
                <a:chOff x="0" y="0"/>
                <a:chExt cx="644" cy="645"/>
              </a:xfrm>
            </p:grpSpPr>
            <p:sp>
              <p:nvSpPr>
                <p:cNvPr id="5170" name="Oval 21"/>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5166" name="Text Box 23">
              <a:hlinkHover r:id="rId3"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grpSp>
      <p:grpSp>
        <p:nvGrpSpPr>
          <p:cNvPr id="5144" name="Group 24"/>
          <p:cNvGrpSpPr>
            <a:grpSpLocks/>
          </p:cNvGrpSpPr>
          <p:nvPr/>
        </p:nvGrpSpPr>
        <p:grpSpPr bwMode="auto">
          <a:xfrm>
            <a:off x="6624638" y="2636838"/>
            <a:ext cx="2519362" cy="2519362"/>
            <a:chOff x="0" y="0"/>
            <a:chExt cx="1587" cy="1587"/>
          </a:xfrm>
        </p:grpSpPr>
        <p:grpSp>
          <p:nvGrpSpPr>
            <p:cNvPr id="5156" name="Group 25"/>
            <p:cNvGrpSpPr>
              <a:grpSpLocks/>
            </p:cNvGrpSpPr>
            <p:nvPr/>
          </p:nvGrpSpPr>
          <p:grpSpPr bwMode="auto">
            <a:xfrm>
              <a:off x="0" y="0"/>
              <a:ext cx="1587" cy="1587"/>
              <a:chOff x="0" y="0"/>
              <a:chExt cx="1228" cy="1228"/>
            </a:xfrm>
          </p:grpSpPr>
          <p:sp>
            <p:nvSpPr>
              <p:cNvPr id="5158" name="Oval 26"/>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5159" name="Group 27"/>
              <p:cNvGrpSpPr>
                <a:grpSpLocks/>
              </p:cNvGrpSpPr>
              <p:nvPr/>
            </p:nvGrpSpPr>
            <p:grpSpPr bwMode="auto">
              <a:xfrm>
                <a:off x="127" y="704"/>
                <a:ext cx="975" cy="325"/>
                <a:chOff x="0" y="0"/>
                <a:chExt cx="2472" cy="824"/>
              </a:xfrm>
            </p:grpSpPr>
            <p:sp>
              <p:nvSpPr>
                <p:cNvPr id="5163" name="Oval 28"/>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 name="Oval 29"/>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5160" name="Group 30"/>
              <p:cNvGrpSpPr>
                <a:grpSpLocks/>
              </p:cNvGrpSpPr>
              <p:nvPr/>
            </p:nvGrpSpPr>
            <p:grpSpPr bwMode="auto">
              <a:xfrm>
                <a:off x="293" y="264"/>
                <a:ext cx="644" cy="645"/>
                <a:chOff x="0" y="0"/>
                <a:chExt cx="644" cy="645"/>
              </a:xfrm>
            </p:grpSpPr>
            <p:sp>
              <p:nvSpPr>
                <p:cNvPr id="5161" name="Oval 31"/>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5157" name="Text Box 33">
              <a:hlinkHover r:id="rId4" action="ppaction://hlinksldjump"/>
            </p:cNvPr>
            <p:cNvSpPr txBox="1">
              <a:spLocks noChangeArrowheads="1"/>
            </p:cNvSpPr>
            <p:nvPr/>
          </p:nvSpPr>
          <p:spPr bwMode="auto">
            <a:xfrm>
              <a:off x="340"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grpSp>
      <p:grpSp>
        <p:nvGrpSpPr>
          <p:cNvPr id="5154" name="Group 34"/>
          <p:cNvGrpSpPr>
            <a:grpSpLocks/>
          </p:cNvGrpSpPr>
          <p:nvPr/>
        </p:nvGrpSpPr>
        <p:grpSpPr bwMode="auto">
          <a:xfrm>
            <a:off x="5005388" y="4338638"/>
            <a:ext cx="2519362" cy="2519362"/>
            <a:chOff x="0" y="0"/>
            <a:chExt cx="1587" cy="1587"/>
          </a:xfrm>
        </p:grpSpPr>
        <p:grpSp>
          <p:nvGrpSpPr>
            <p:cNvPr id="5147" name="Group 35"/>
            <p:cNvGrpSpPr>
              <a:grpSpLocks/>
            </p:cNvGrpSpPr>
            <p:nvPr/>
          </p:nvGrpSpPr>
          <p:grpSpPr bwMode="auto">
            <a:xfrm>
              <a:off x="0" y="0"/>
              <a:ext cx="1587" cy="1587"/>
              <a:chOff x="0" y="0"/>
              <a:chExt cx="1228" cy="1228"/>
            </a:xfrm>
          </p:grpSpPr>
          <p:sp>
            <p:nvSpPr>
              <p:cNvPr id="5149" name="Oval 36"/>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5150" name="Group 37"/>
              <p:cNvGrpSpPr>
                <a:grpSpLocks/>
              </p:cNvGrpSpPr>
              <p:nvPr/>
            </p:nvGrpSpPr>
            <p:grpSpPr bwMode="auto">
              <a:xfrm>
                <a:off x="127" y="704"/>
                <a:ext cx="975" cy="325"/>
                <a:chOff x="0" y="0"/>
                <a:chExt cx="2472" cy="824"/>
              </a:xfrm>
            </p:grpSpPr>
            <p:sp>
              <p:nvSpPr>
                <p:cNvPr id="9" name="Oval 38"/>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55" name="Oval 39"/>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5151" name="Group 40"/>
              <p:cNvGrpSpPr>
                <a:grpSpLocks/>
              </p:cNvGrpSpPr>
              <p:nvPr/>
            </p:nvGrpSpPr>
            <p:grpSpPr bwMode="auto">
              <a:xfrm>
                <a:off x="293" y="264"/>
                <a:ext cx="644" cy="645"/>
                <a:chOff x="0" y="0"/>
                <a:chExt cx="644" cy="645"/>
              </a:xfrm>
            </p:grpSpPr>
            <p:sp>
              <p:nvSpPr>
                <p:cNvPr id="5152" name="Oval 41"/>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6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5148" name="Text Box 43">
              <a:hlinkHover r:id="rId5" action="ppaction://hlinksldjump"/>
            </p:cNvPr>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第二课堂</a:t>
              </a:r>
            </a:p>
          </p:txBody>
        </p:sp>
      </p:grpSp>
      <p:grpSp>
        <p:nvGrpSpPr>
          <p:cNvPr id="5164" name="Group 44"/>
          <p:cNvGrpSpPr>
            <a:grpSpLocks/>
          </p:cNvGrpSpPr>
          <p:nvPr/>
        </p:nvGrpSpPr>
        <p:grpSpPr bwMode="auto">
          <a:xfrm>
            <a:off x="2051050" y="4338638"/>
            <a:ext cx="2519363" cy="2519362"/>
            <a:chOff x="0" y="0"/>
            <a:chExt cx="1587" cy="1587"/>
          </a:xfrm>
        </p:grpSpPr>
        <p:grpSp>
          <p:nvGrpSpPr>
            <p:cNvPr id="5138" name="Group 45"/>
            <p:cNvGrpSpPr>
              <a:grpSpLocks/>
            </p:cNvGrpSpPr>
            <p:nvPr/>
          </p:nvGrpSpPr>
          <p:grpSpPr bwMode="auto">
            <a:xfrm>
              <a:off x="0" y="0"/>
              <a:ext cx="1587" cy="1587"/>
              <a:chOff x="0" y="0"/>
              <a:chExt cx="1228" cy="1228"/>
            </a:xfrm>
          </p:grpSpPr>
          <p:sp>
            <p:nvSpPr>
              <p:cNvPr id="5140" name="Oval 46"/>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5141" name="Group 47"/>
              <p:cNvGrpSpPr>
                <a:grpSpLocks/>
              </p:cNvGrpSpPr>
              <p:nvPr/>
            </p:nvGrpSpPr>
            <p:grpSpPr bwMode="auto">
              <a:xfrm>
                <a:off x="127" y="704"/>
                <a:ext cx="975" cy="325"/>
                <a:chOff x="0" y="0"/>
                <a:chExt cx="2472" cy="824"/>
              </a:xfrm>
            </p:grpSpPr>
            <p:sp>
              <p:nvSpPr>
                <p:cNvPr id="5145" name="Oval 48"/>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46" name="Oval 49"/>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5142" name="Group 50"/>
              <p:cNvGrpSpPr>
                <a:grpSpLocks/>
              </p:cNvGrpSpPr>
              <p:nvPr/>
            </p:nvGrpSpPr>
            <p:grpSpPr bwMode="auto">
              <a:xfrm>
                <a:off x="293" y="264"/>
                <a:ext cx="644" cy="645"/>
                <a:chOff x="0" y="0"/>
                <a:chExt cx="644" cy="645"/>
              </a:xfrm>
            </p:grpSpPr>
            <p:sp>
              <p:nvSpPr>
                <p:cNvPr id="5143" name="Oval 51"/>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7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5139" name="Text Box 53">
              <a:hlinkHover r:id="rId6" action="ppaction://hlinksldjump"/>
            </p:cNvPr>
            <p:cNvSpPr txBox="1">
              <a:spLocks noChangeArrowheads="1"/>
            </p:cNvSpPr>
            <p:nvPr/>
          </p:nvSpPr>
          <p:spPr bwMode="auto">
            <a:xfrm>
              <a:off x="318"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32EA44"/>
                  </a:solidFill>
                  <a:ea typeface="华文行楷" panose="02010800040101010101" pitchFamily="2" charset="-122"/>
                </a:rPr>
                <a:t>大型活动安保 </a:t>
              </a:r>
            </a:p>
          </p:txBody>
        </p:sp>
      </p:grpSp>
      <p:grpSp>
        <p:nvGrpSpPr>
          <p:cNvPr id="5174" name="Group 54"/>
          <p:cNvGrpSpPr>
            <a:grpSpLocks/>
          </p:cNvGrpSpPr>
          <p:nvPr/>
        </p:nvGrpSpPr>
        <p:grpSpPr bwMode="auto">
          <a:xfrm>
            <a:off x="0" y="2636838"/>
            <a:ext cx="2519363" cy="2519362"/>
            <a:chOff x="0" y="0"/>
            <a:chExt cx="1587" cy="1587"/>
          </a:xfrm>
        </p:grpSpPr>
        <p:grpSp>
          <p:nvGrpSpPr>
            <p:cNvPr id="5129" name="Group 55"/>
            <p:cNvGrpSpPr>
              <a:grpSpLocks/>
            </p:cNvGrpSpPr>
            <p:nvPr/>
          </p:nvGrpSpPr>
          <p:grpSpPr bwMode="auto">
            <a:xfrm>
              <a:off x="0" y="0"/>
              <a:ext cx="1587" cy="1587"/>
              <a:chOff x="0" y="0"/>
              <a:chExt cx="1228" cy="1228"/>
            </a:xfrm>
          </p:grpSpPr>
          <p:sp>
            <p:nvSpPr>
              <p:cNvPr id="5131" name="Oval 56"/>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5132" name="Group 57"/>
              <p:cNvGrpSpPr>
                <a:grpSpLocks/>
              </p:cNvGrpSpPr>
              <p:nvPr/>
            </p:nvGrpSpPr>
            <p:grpSpPr bwMode="auto">
              <a:xfrm>
                <a:off x="127" y="704"/>
                <a:ext cx="975" cy="325"/>
                <a:chOff x="0" y="0"/>
                <a:chExt cx="2472" cy="824"/>
              </a:xfrm>
            </p:grpSpPr>
            <p:sp>
              <p:nvSpPr>
                <p:cNvPr id="5136" name="Oval 58"/>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37" name="Oval 59"/>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5133" name="Group 60"/>
              <p:cNvGrpSpPr>
                <a:grpSpLocks/>
              </p:cNvGrpSpPr>
              <p:nvPr/>
            </p:nvGrpSpPr>
            <p:grpSpPr bwMode="auto">
              <a:xfrm>
                <a:off x="293" y="264"/>
                <a:ext cx="644" cy="645"/>
                <a:chOff x="0" y="0"/>
                <a:chExt cx="644" cy="645"/>
              </a:xfrm>
            </p:grpSpPr>
            <p:sp>
              <p:nvSpPr>
                <p:cNvPr id="10" name="Oval 61"/>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18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5130" name="Text Box 63">
              <a:hlinkHover r:id="rId7"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wipe(down)">
                                      <p:cBhvr>
                                        <p:cTn id="7" dur="870">
                                          <p:stCondLst>
                                            <p:cond delay="0"/>
                                          </p:stCondLst>
                                        </p:cTn>
                                        <p:tgtEl>
                                          <p:spTgt spid="5134"/>
                                        </p:tgtEl>
                                      </p:cBhvr>
                                    </p:animEffect>
                                    <p:anim calcmode="lin" valueType="num">
                                      <p:cBhvr>
                                        <p:cTn id="8" dur="2733"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513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513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5134"/>
                                        </p:tgtEl>
                                        <p:attrNameLst>
                                          <p:attrName>ppt_y</p:attrName>
                                        </p:attrNameLst>
                                      </p:cBhvr>
                                      <p:tavLst>
                                        <p:tav tm="0" fmla="#ppt_y-sin(pi*$)/81">
                                          <p:val>
                                            <p:fltVal val="0"/>
                                          </p:val>
                                        </p:tav>
                                        <p:tav tm="100000">
                                          <p:val>
                                            <p:fltVal val="1"/>
                                          </p:val>
                                        </p:tav>
                                      </p:tavLst>
                                    </p:anim>
                                    <p:animScale>
                                      <p:cBhvr>
                                        <p:cTn id="13" dur="39">
                                          <p:stCondLst>
                                            <p:cond delay="975"/>
                                          </p:stCondLst>
                                        </p:cTn>
                                        <p:tgtEl>
                                          <p:spTgt spid="5134"/>
                                        </p:tgtEl>
                                      </p:cBhvr>
                                      <p:to x="100000" y="60000"/>
                                    </p:animScale>
                                    <p:animScale>
                                      <p:cBhvr>
                                        <p:cTn id="14" dur="249" decel="50000">
                                          <p:stCondLst>
                                            <p:cond delay="1014"/>
                                          </p:stCondLst>
                                        </p:cTn>
                                        <p:tgtEl>
                                          <p:spTgt spid="5134"/>
                                        </p:tgtEl>
                                      </p:cBhvr>
                                      <p:to x="100000" y="100000"/>
                                    </p:animScale>
                                    <p:animScale>
                                      <p:cBhvr>
                                        <p:cTn id="15" dur="39">
                                          <p:stCondLst>
                                            <p:cond delay="1968"/>
                                          </p:stCondLst>
                                        </p:cTn>
                                        <p:tgtEl>
                                          <p:spTgt spid="5134"/>
                                        </p:tgtEl>
                                      </p:cBhvr>
                                      <p:to x="100000" y="80000"/>
                                    </p:animScale>
                                    <p:animScale>
                                      <p:cBhvr>
                                        <p:cTn id="16" dur="249" decel="50000">
                                          <p:stCondLst>
                                            <p:cond delay="2007"/>
                                          </p:stCondLst>
                                        </p:cTn>
                                        <p:tgtEl>
                                          <p:spTgt spid="5134"/>
                                        </p:tgtEl>
                                      </p:cBhvr>
                                      <p:to x="100000" y="100000"/>
                                    </p:animScale>
                                    <p:animScale>
                                      <p:cBhvr>
                                        <p:cTn id="17" dur="39">
                                          <p:stCondLst>
                                            <p:cond delay="2463"/>
                                          </p:stCondLst>
                                        </p:cTn>
                                        <p:tgtEl>
                                          <p:spTgt spid="5134"/>
                                        </p:tgtEl>
                                      </p:cBhvr>
                                      <p:to x="100000" y="90000"/>
                                    </p:animScale>
                                    <p:animScale>
                                      <p:cBhvr>
                                        <p:cTn id="18" dur="249" decel="50000">
                                          <p:stCondLst>
                                            <p:cond delay="2502"/>
                                          </p:stCondLst>
                                        </p:cTn>
                                        <p:tgtEl>
                                          <p:spTgt spid="5134"/>
                                        </p:tgtEl>
                                      </p:cBhvr>
                                      <p:to x="100000" y="100000"/>
                                    </p:animScale>
                                    <p:animScale>
                                      <p:cBhvr>
                                        <p:cTn id="19" dur="39">
                                          <p:stCondLst>
                                            <p:cond delay="2712"/>
                                          </p:stCondLst>
                                        </p:cTn>
                                        <p:tgtEl>
                                          <p:spTgt spid="5134"/>
                                        </p:tgtEl>
                                      </p:cBhvr>
                                      <p:to x="100000" y="95000"/>
                                    </p:animScale>
                                    <p:animScale>
                                      <p:cBhvr>
                                        <p:cTn id="20" dur="249" decel="50000">
                                          <p:stCondLst>
                                            <p:cond delay="2751"/>
                                          </p:stCondLst>
                                        </p:cTn>
                                        <p:tgtEl>
                                          <p:spTgt spid="513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wipe(down)">
                                      <p:cBhvr>
                                        <p:cTn id="23" dur="870">
                                          <p:stCondLst>
                                            <p:cond delay="0"/>
                                          </p:stCondLst>
                                        </p:cTn>
                                        <p:tgtEl>
                                          <p:spTgt spid="5124"/>
                                        </p:tgtEl>
                                      </p:cBhvr>
                                    </p:animEffect>
                                    <p:anim calcmode="lin" valueType="num">
                                      <p:cBhvr>
                                        <p:cTn id="24" dur="2733"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25" dur="996"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26" dur="996" tmFilter="0, 0; 0.125,0.2665; 0.25,0.4; 0.375,0.465; 0.5,0.5;  0.625,0.535; 0.75,0.6; 0.875,0.7335; 1,1">
                                          <p:stCondLst>
                                            <p:cond delay="996"/>
                                          </p:stCondLst>
                                        </p:cTn>
                                        <p:tgtEl>
                                          <p:spTgt spid="5124"/>
                                        </p:tgtEl>
                                        <p:attrNameLst>
                                          <p:attrName>ppt_y</p:attrName>
                                        </p:attrNameLst>
                                      </p:cBhvr>
                                      <p:tavLst>
                                        <p:tav tm="0" fmla="#ppt_y-sin(pi*$)/9">
                                          <p:val>
                                            <p:fltVal val="0"/>
                                          </p:val>
                                        </p:tav>
                                        <p:tav tm="100000">
                                          <p:val>
                                            <p:fltVal val="1"/>
                                          </p:val>
                                        </p:tav>
                                      </p:tavLst>
                                    </p:anim>
                                    <p:anim calcmode="lin" valueType="num">
                                      <p:cBhvr>
                                        <p:cTn id="27" dur="498" tmFilter="0, 0; 0.125,0.2665; 0.25,0.4; 0.375,0.465; 0.5,0.5;  0.625,0.535; 0.75,0.6; 0.875,0.7335; 1,1">
                                          <p:stCondLst>
                                            <p:cond delay="1986"/>
                                          </p:stCondLst>
                                        </p:cTn>
                                        <p:tgtEl>
                                          <p:spTgt spid="5124"/>
                                        </p:tgtEl>
                                        <p:attrNameLst>
                                          <p:attrName>ppt_y</p:attrName>
                                        </p:attrNameLst>
                                      </p:cBhvr>
                                      <p:tavLst>
                                        <p:tav tm="0" fmla="#ppt_y-sin(pi*$)/27">
                                          <p:val>
                                            <p:fltVal val="0"/>
                                          </p:val>
                                        </p:tav>
                                        <p:tav tm="100000">
                                          <p:val>
                                            <p:fltVal val="1"/>
                                          </p:val>
                                        </p:tav>
                                      </p:tavLst>
                                    </p:anim>
                                    <p:anim calcmode="lin" valueType="num">
                                      <p:cBhvr>
                                        <p:cTn id="28" dur="246" tmFilter="0, 0; 0.125,0.2665; 0.25,0.4; 0.375,0.465; 0.5,0.5;  0.625,0.535; 0.75,0.6; 0.875,0.7335; 1,1">
                                          <p:stCondLst>
                                            <p:cond delay="2484"/>
                                          </p:stCondLst>
                                        </p:cTn>
                                        <p:tgtEl>
                                          <p:spTgt spid="5124"/>
                                        </p:tgtEl>
                                        <p:attrNameLst>
                                          <p:attrName>ppt_y</p:attrName>
                                        </p:attrNameLst>
                                      </p:cBhvr>
                                      <p:tavLst>
                                        <p:tav tm="0" fmla="#ppt_y-sin(pi*$)/81">
                                          <p:val>
                                            <p:fltVal val="0"/>
                                          </p:val>
                                        </p:tav>
                                        <p:tav tm="100000">
                                          <p:val>
                                            <p:fltVal val="1"/>
                                          </p:val>
                                        </p:tav>
                                      </p:tavLst>
                                    </p:anim>
                                    <p:animScale>
                                      <p:cBhvr>
                                        <p:cTn id="29" dur="39">
                                          <p:stCondLst>
                                            <p:cond delay="975"/>
                                          </p:stCondLst>
                                        </p:cTn>
                                        <p:tgtEl>
                                          <p:spTgt spid="5124"/>
                                        </p:tgtEl>
                                      </p:cBhvr>
                                      <p:to x="100000" y="60000"/>
                                    </p:animScale>
                                    <p:animScale>
                                      <p:cBhvr>
                                        <p:cTn id="30" dur="249" decel="50000">
                                          <p:stCondLst>
                                            <p:cond delay="1014"/>
                                          </p:stCondLst>
                                        </p:cTn>
                                        <p:tgtEl>
                                          <p:spTgt spid="5124"/>
                                        </p:tgtEl>
                                      </p:cBhvr>
                                      <p:to x="100000" y="100000"/>
                                    </p:animScale>
                                    <p:animScale>
                                      <p:cBhvr>
                                        <p:cTn id="31" dur="39">
                                          <p:stCondLst>
                                            <p:cond delay="1968"/>
                                          </p:stCondLst>
                                        </p:cTn>
                                        <p:tgtEl>
                                          <p:spTgt spid="5124"/>
                                        </p:tgtEl>
                                      </p:cBhvr>
                                      <p:to x="100000" y="80000"/>
                                    </p:animScale>
                                    <p:animScale>
                                      <p:cBhvr>
                                        <p:cTn id="32" dur="249" decel="50000">
                                          <p:stCondLst>
                                            <p:cond delay="2007"/>
                                          </p:stCondLst>
                                        </p:cTn>
                                        <p:tgtEl>
                                          <p:spTgt spid="5124"/>
                                        </p:tgtEl>
                                      </p:cBhvr>
                                      <p:to x="100000" y="100000"/>
                                    </p:animScale>
                                    <p:animScale>
                                      <p:cBhvr>
                                        <p:cTn id="33" dur="39">
                                          <p:stCondLst>
                                            <p:cond delay="2463"/>
                                          </p:stCondLst>
                                        </p:cTn>
                                        <p:tgtEl>
                                          <p:spTgt spid="5124"/>
                                        </p:tgtEl>
                                      </p:cBhvr>
                                      <p:to x="100000" y="90000"/>
                                    </p:animScale>
                                    <p:animScale>
                                      <p:cBhvr>
                                        <p:cTn id="34" dur="249" decel="50000">
                                          <p:stCondLst>
                                            <p:cond delay="2502"/>
                                          </p:stCondLst>
                                        </p:cTn>
                                        <p:tgtEl>
                                          <p:spTgt spid="5124"/>
                                        </p:tgtEl>
                                      </p:cBhvr>
                                      <p:to x="100000" y="100000"/>
                                    </p:animScale>
                                    <p:animScale>
                                      <p:cBhvr>
                                        <p:cTn id="35" dur="39">
                                          <p:stCondLst>
                                            <p:cond delay="2712"/>
                                          </p:stCondLst>
                                        </p:cTn>
                                        <p:tgtEl>
                                          <p:spTgt spid="5124"/>
                                        </p:tgtEl>
                                      </p:cBhvr>
                                      <p:to x="100000" y="95000"/>
                                    </p:animScale>
                                    <p:animScale>
                                      <p:cBhvr>
                                        <p:cTn id="36" dur="249" decel="50000">
                                          <p:stCondLst>
                                            <p:cond delay="2751"/>
                                          </p:stCondLst>
                                        </p:cTn>
                                        <p:tgtEl>
                                          <p:spTgt spid="512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44"/>
                                        </p:tgtEl>
                                        <p:attrNameLst>
                                          <p:attrName>style.visibility</p:attrName>
                                        </p:attrNameLst>
                                      </p:cBhvr>
                                      <p:to>
                                        <p:strVal val="visible"/>
                                      </p:to>
                                    </p:set>
                                    <p:animEffect transition="in" filter="wipe(down)">
                                      <p:cBhvr>
                                        <p:cTn id="39" dur="580">
                                          <p:stCondLst>
                                            <p:cond delay="0"/>
                                          </p:stCondLst>
                                        </p:cTn>
                                        <p:tgtEl>
                                          <p:spTgt spid="5144"/>
                                        </p:tgtEl>
                                      </p:cBhvr>
                                    </p:animEffect>
                                    <p:anim calcmode="lin" valueType="num">
                                      <p:cBhvr>
                                        <p:cTn id="40" dur="1822" tmFilter="0,0; 0.14,0.36; 0.43,0.73; 0.71,0.91; 1.0,1.0">
                                          <p:stCondLst>
                                            <p:cond delay="0"/>
                                          </p:stCondLst>
                                        </p:cTn>
                                        <p:tgtEl>
                                          <p:spTgt spid="514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4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4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4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44"/>
                                        </p:tgtEl>
                                        <p:attrNameLst>
                                          <p:attrName>ppt_y</p:attrName>
                                        </p:attrNameLst>
                                      </p:cBhvr>
                                      <p:tavLst>
                                        <p:tav tm="0" fmla="#ppt_y-sin(pi*$)/81">
                                          <p:val>
                                            <p:fltVal val="0"/>
                                          </p:val>
                                        </p:tav>
                                        <p:tav tm="100000">
                                          <p:val>
                                            <p:fltVal val="1"/>
                                          </p:val>
                                        </p:tav>
                                      </p:tavLst>
                                    </p:anim>
                                    <p:animScale>
                                      <p:cBhvr>
                                        <p:cTn id="45" dur="26">
                                          <p:stCondLst>
                                            <p:cond delay="650"/>
                                          </p:stCondLst>
                                        </p:cTn>
                                        <p:tgtEl>
                                          <p:spTgt spid="5144"/>
                                        </p:tgtEl>
                                      </p:cBhvr>
                                      <p:to x="100000" y="60000"/>
                                    </p:animScale>
                                    <p:animScale>
                                      <p:cBhvr>
                                        <p:cTn id="46" dur="166" decel="50000">
                                          <p:stCondLst>
                                            <p:cond delay="676"/>
                                          </p:stCondLst>
                                        </p:cTn>
                                        <p:tgtEl>
                                          <p:spTgt spid="5144"/>
                                        </p:tgtEl>
                                      </p:cBhvr>
                                      <p:to x="100000" y="100000"/>
                                    </p:animScale>
                                    <p:animScale>
                                      <p:cBhvr>
                                        <p:cTn id="47" dur="26">
                                          <p:stCondLst>
                                            <p:cond delay="1312"/>
                                          </p:stCondLst>
                                        </p:cTn>
                                        <p:tgtEl>
                                          <p:spTgt spid="5144"/>
                                        </p:tgtEl>
                                      </p:cBhvr>
                                      <p:to x="100000" y="80000"/>
                                    </p:animScale>
                                    <p:animScale>
                                      <p:cBhvr>
                                        <p:cTn id="48" dur="166" decel="50000">
                                          <p:stCondLst>
                                            <p:cond delay="1338"/>
                                          </p:stCondLst>
                                        </p:cTn>
                                        <p:tgtEl>
                                          <p:spTgt spid="5144"/>
                                        </p:tgtEl>
                                      </p:cBhvr>
                                      <p:to x="100000" y="100000"/>
                                    </p:animScale>
                                    <p:animScale>
                                      <p:cBhvr>
                                        <p:cTn id="49" dur="26">
                                          <p:stCondLst>
                                            <p:cond delay="1642"/>
                                          </p:stCondLst>
                                        </p:cTn>
                                        <p:tgtEl>
                                          <p:spTgt spid="5144"/>
                                        </p:tgtEl>
                                      </p:cBhvr>
                                      <p:to x="100000" y="90000"/>
                                    </p:animScale>
                                    <p:animScale>
                                      <p:cBhvr>
                                        <p:cTn id="50" dur="166" decel="50000">
                                          <p:stCondLst>
                                            <p:cond delay="1668"/>
                                          </p:stCondLst>
                                        </p:cTn>
                                        <p:tgtEl>
                                          <p:spTgt spid="5144"/>
                                        </p:tgtEl>
                                      </p:cBhvr>
                                      <p:to x="100000" y="100000"/>
                                    </p:animScale>
                                    <p:animScale>
                                      <p:cBhvr>
                                        <p:cTn id="51" dur="26">
                                          <p:stCondLst>
                                            <p:cond delay="1808"/>
                                          </p:stCondLst>
                                        </p:cTn>
                                        <p:tgtEl>
                                          <p:spTgt spid="5144"/>
                                        </p:tgtEl>
                                      </p:cBhvr>
                                      <p:to x="100000" y="95000"/>
                                    </p:animScale>
                                    <p:animScale>
                                      <p:cBhvr>
                                        <p:cTn id="52" dur="166" decel="50000">
                                          <p:stCondLst>
                                            <p:cond delay="1834"/>
                                          </p:stCondLst>
                                        </p:cTn>
                                        <p:tgtEl>
                                          <p:spTgt spid="514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174"/>
                                        </p:tgtEl>
                                        <p:attrNameLst>
                                          <p:attrName>style.visibility</p:attrName>
                                        </p:attrNameLst>
                                      </p:cBhvr>
                                      <p:to>
                                        <p:strVal val="visible"/>
                                      </p:to>
                                    </p:set>
                                    <p:animEffect transition="in" filter="wipe(down)">
                                      <p:cBhvr>
                                        <p:cTn id="55" dur="580">
                                          <p:stCondLst>
                                            <p:cond delay="0"/>
                                          </p:stCondLst>
                                        </p:cTn>
                                        <p:tgtEl>
                                          <p:spTgt spid="5174"/>
                                        </p:tgtEl>
                                      </p:cBhvr>
                                    </p:animEffect>
                                    <p:anim calcmode="lin" valueType="num">
                                      <p:cBhvr>
                                        <p:cTn id="56" dur="1822" tmFilter="0,0; 0.14,0.36; 0.43,0.73; 0.71,0.91; 1.0,1.0">
                                          <p:stCondLst>
                                            <p:cond delay="0"/>
                                          </p:stCondLst>
                                        </p:cTn>
                                        <p:tgtEl>
                                          <p:spTgt spid="517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7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7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7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74"/>
                                        </p:tgtEl>
                                        <p:attrNameLst>
                                          <p:attrName>ppt_y</p:attrName>
                                        </p:attrNameLst>
                                      </p:cBhvr>
                                      <p:tavLst>
                                        <p:tav tm="0" fmla="#ppt_y-sin(pi*$)/81">
                                          <p:val>
                                            <p:fltVal val="0"/>
                                          </p:val>
                                        </p:tav>
                                        <p:tav tm="100000">
                                          <p:val>
                                            <p:fltVal val="1"/>
                                          </p:val>
                                        </p:tav>
                                      </p:tavLst>
                                    </p:anim>
                                    <p:animScale>
                                      <p:cBhvr>
                                        <p:cTn id="61" dur="26">
                                          <p:stCondLst>
                                            <p:cond delay="650"/>
                                          </p:stCondLst>
                                        </p:cTn>
                                        <p:tgtEl>
                                          <p:spTgt spid="5174"/>
                                        </p:tgtEl>
                                      </p:cBhvr>
                                      <p:to x="100000" y="60000"/>
                                    </p:animScale>
                                    <p:animScale>
                                      <p:cBhvr>
                                        <p:cTn id="62" dur="166" decel="50000">
                                          <p:stCondLst>
                                            <p:cond delay="676"/>
                                          </p:stCondLst>
                                        </p:cTn>
                                        <p:tgtEl>
                                          <p:spTgt spid="5174"/>
                                        </p:tgtEl>
                                      </p:cBhvr>
                                      <p:to x="100000" y="100000"/>
                                    </p:animScale>
                                    <p:animScale>
                                      <p:cBhvr>
                                        <p:cTn id="63" dur="26">
                                          <p:stCondLst>
                                            <p:cond delay="1312"/>
                                          </p:stCondLst>
                                        </p:cTn>
                                        <p:tgtEl>
                                          <p:spTgt spid="5174"/>
                                        </p:tgtEl>
                                      </p:cBhvr>
                                      <p:to x="100000" y="80000"/>
                                    </p:animScale>
                                    <p:animScale>
                                      <p:cBhvr>
                                        <p:cTn id="64" dur="166" decel="50000">
                                          <p:stCondLst>
                                            <p:cond delay="1338"/>
                                          </p:stCondLst>
                                        </p:cTn>
                                        <p:tgtEl>
                                          <p:spTgt spid="5174"/>
                                        </p:tgtEl>
                                      </p:cBhvr>
                                      <p:to x="100000" y="100000"/>
                                    </p:animScale>
                                    <p:animScale>
                                      <p:cBhvr>
                                        <p:cTn id="65" dur="26">
                                          <p:stCondLst>
                                            <p:cond delay="1642"/>
                                          </p:stCondLst>
                                        </p:cTn>
                                        <p:tgtEl>
                                          <p:spTgt spid="5174"/>
                                        </p:tgtEl>
                                      </p:cBhvr>
                                      <p:to x="100000" y="90000"/>
                                    </p:animScale>
                                    <p:animScale>
                                      <p:cBhvr>
                                        <p:cTn id="66" dur="166" decel="50000">
                                          <p:stCondLst>
                                            <p:cond delay="1668"/>
                                          </p:stCondLst>
                                        </p:cTn>
                                        <p:tgtEl>
                                          <p:spTgt spid="5174"/>
                                        </p:tgtEl>
                                      </p:cBhvr>
                                      <p:to x="100000" y="100000"/>
                                    </p:animScale>
                                    <p:animScale>
                                      <p:cBhvr>
                                        <p:cTn id="67" dur="26">
                                          <p:stCondLst>
                                            <p:cond delay="1808"/>
                                          </p:stCondLst>
                                        </p:cTn>
                                        <p:tgtEl>
                                          <p:spTgt spid="5174"/>
                                        </p:tgtEl>
                                      </p:cBhvr>
                                      <p:to x="100000" y="95000"/>
                                    </p:animScale>
                                    <p:animScale>
                                      <p:cBhvr>
                                        <p:cTn id="68" dur="166" decel="50000">
                                          <p:stCondLst>
                                            <p:cond delay="1834"/>
                                          </p:stCondLst>
                                        </p:cTn>
                                        <p:tgtEl>
                                          <p:spTgt spid="5174"/>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164"/>
                                        </p:tgtEl>
                                        <p:attrNameLst>
                                          <p:attrName>style.visibility</p:attrName>
                                        </p:attrNameLst>
                                      </p:cBhvr>
                                      <p:to>
                                        <p:strVal val="visible"/>
                                      </p:to>
                                    </p:set>
                                    <p:animEffect transition="in" filter="wipe(down)">
                                      <p:cBhvr>
                                        <p:cTn id="71" dur="290">
                                          <p:stCondLst>
                                            <p:cond delay="0"/>
                                          </p:stCondLst>
                                        </p:cTn>
                                        <p:tgtEl>
                                          <p:spTgt spid="5164"/>
                                        </p:tgtEl>
                                      </p:cBhvr>
                                    </p:animEffect>
                                    <p:anim calcmode="lin" valueType="num">
                                      <p:cBhvr>
                                        <p:cTn id="72" dur="911" tmFilter="0,0; 0.14,0.36; 0.43,0.73; 0.71,0.91; 1.0,1.0">
                                          <p:stCondLst>
                                            <p:cond delay="0"/>
                                          </p:stCondLst>
                                        </p:cTn>
                                        <p:tgtEl>
                                          <p:spTgt spid="5164"/>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5164"/>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5164"/>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5164"/>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5164"/>
                                        </p:tgtEl>
                                        <p:attrNameLst>
                                          <p:attrName>ppt_y</p:attrName>
                                        </p:attrNameLst>
                                      </p:cBhvr>
                                      <p:tavLst>
                                        <p:tav tm="0" fmla="#ppt_y-sin(pi*$)/81">
                                          <p:val>
                                            <p:fltVal val="0"/>
                                          </p:val>
                                        </p:tav>
                                        <p:tav tm="100000">
                                          <p:val>
                                            <p:fltVal val="1"/>
                                          </p:val>
                                        </p:tav>
                                      </p:tavLst>
                                    </p:anim>
                                    <p:animScale>
                                      <p:cBhvr>
                                        <p:cTn id="77" dur="13">
                                          <p:stCondLst>
                                            <p:cond delay="325"/>
                                          </p:stCondLst>
                                        </p:cTn>
                                        <p:tgtEl>
                                          <p:spTgt spid="5164"/>
                                        </p:tgtEl>
                                      </p:cBhvr>
                                      <p:to x="100000" y="60000"/>
                                    </p:animScale>
                                    <p:animScale>
                                      <p:cBhvr>
                                        <p:cTn id="78" dur="83" decel="50000">
                                          <p:stCondLst>
                                            <p:cond delay="338"/>
                                          </p:stCondLst>
                                        </p:cTn>
                                        <p:tgtEl>
                                          <p:spTgt spid="5164"/>
                                        </p:tgtEl>
                                      </p:cBhvr>
                                      <p:to x="100000" y="100000"/>
                                    </p:animScale>
                                    <p:animScale>
                                      <p:cBhvr>
                                        <p:cTn id="79" dur="13">
                                          <p:stCondLst>
                                            <p:cond delay="656"/>
                                          </p:stCondLst>
                                        </p:cTn>
                                        <p:tgtEl>
                                          <p:spTgt spid="5164"/>
                                        </p:tgtEl>
                                      </p:cBhvr>
                                      <p:to x="100000" y="80000"/>
                                    </p:animScale>
                                    <p:animScale>
                                      <p:cBhvr>
                                        <p:cTn id="80" dur="83" decel="50000">
                                          <p:stCondLst>
                                            <p:cond delay="669"/>
                                          </p:stCondLst>
                                        </p:cTn>
                                        <p:tgtEl>
                                          <p:spTgt spid="5164"/>
                                        </p:tgtEl>
                                      </p:cBhvr>
                                      <p:to x="100000" y="100000"/>
                                    </p:animScale>
                                    <p:animScale>
                                      <p:cBhvr>
                                        <p:cTn id="81" dur="13">
                                          <p:stCondLst>
                                            <p:cond delay="821"/>
                                          </p:stCondLst>
                                        </p:cTn>
                                        <p:tgtEl>
                                          <p:spTgt spid="5164"/>
                                        </p:tgtEl>
                                      </p:cBhvr>
                                      <p:to x="100000" y="90000"/>
                                    </p:animScale>
                                    <p:animScale>
                                      <p:cBhvr>
                                        <p:cTn id="82" dur="83" decel="50000">
                                          <p:stCondLst>
                                            <p:cond delay="834"/>
                                          </p:stCondLst>
                                        </p:cTn>
                                        <p:tgtEl>
                                          <p:spTgt spid="5164"/>
                                        </p:tgtEl>
                                      </p:cBhvr>
                                      <p:to x="100000" y="100000"/>
                                    </p:animScale>
                                    <p:animScale>
                                      <p:cBhvr>
                                        <p:cTn id="83" dur="13">
                                          <p:stCondLst>
                                            <p:cond delay="904"/>
                                          </p:stCondLst>
                                        </p:cTn>
                                        <p:tgtEl>
                                          <p:spTgt spid="5164"/>
                                        </p:tgtEl>
                                      </p:cBhvr>
                                      <p:to x="100000" y="95000"/>
                                    </p:animScale>
                                    <p:animScale>
                                      <p:cBhvr>
                                        <p:cTn id="84" dur="83" decel="50000">
                                          <p:stCondLst>
                                            <p:cond delay="917"/>
                                          </p:stCondLst>
                                        </p:cTn>
                                        <p:tgtEl>
                                          <p:spTgt spid="5164"/>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5154"/>
                                        </p:tgtEl>
                                        <p:attrNameLst>
                                          <p:attrName>style.visibility</p:attrName>
                                        </p:attrNameLst>
                                      </p:cBhvr>
                                      <p:to>
                                        <p:strVal val="visible"/>
                                      </p:to>
                                    </p:set>
                                    <p:animEffect transition="in" filter="wipe(down)">
                                      <p:cBhvr>
                                        <p:cTn id="87" dur="290">
                                          <p:stCondLst>
                                            <p:cond delay="0"/>
                                          </p:stCondLst>
                                        </p:cTn>
                                        <p:tgtEl>
                                          <p:spTgt spid="5154"/>
                                        </p:tgtEl>
                                      </p:cBhvr>
                                    </p:animEffect>
                                    <p:anim calcmode="lin" valueType="num">
                                      <p:cBhvr>
                                        <p:cTn id="88" dur="911" tmFilter="0,0; 0.14,0.36; 0.43,0.73; 0.71,0.91; 1.0,1.0">
                                          <p:stCondLst>
                                            <p:cond delay="0"/>
                                          </p:stCondLst>
                                        </p:cTn>
                                        <p:tgtEl>
                                          <p:spTgt spid="5154"/>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5154"/>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5154"/>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5154"/>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5154"/>
                                        </p:tgtEl>
                                        <p:attrNameLst>
                                          <p:attrName>ppt_y</p:attrName>
                                        </p:attrNameLst>
                                      </p:cBhvr>
                                      <p:tavLst>
                                        <p:tav tm="0" fmla="#ppt_y-sin(pi*$)/81">
                                          <p:val>
                                            <p:fltVal val="0"/>
                                          </p:val>
                                        </p:tav>
                                        <p:tav tm="100000">
                                          <p:val>
                                            <p:fltVal val="1"/>
                                          </p:val>
                                        </p:tav>
                                      </p:tavLst>
                                    </p:anim>
                                    <p:animScale>
                                      <p:cBhvr>
                                        <p:cTn id="93" dur="13">
                                          <p:stCondLst>
                                            <p:cond delay="325"/>
                                          </p:stCondLst>
                                        </p:cTn>
                                        <p:tgtEl>
                                          <p:spTgt spid="5154"/>
                                        </p:tgtEl>
                                      </p:cBhvr>
                                      <p:to x="100000" y="60000"/>
                                    </p:animScale>
                                    <p:animScale>
                                      <p:cBhvr>
                                        <p:cTn id="94" dur="83" decel="50000">
                                          <p:stCondLst>
                                            <p:cond delay="338"/>
                                          </p:stCondLst>
                                        </p:cTn>
                                        <p:tgtEl>
                                          <p:spTgt spid="5154"/>
                                        </p:tgtEl>
                                      </p:cBhvr>
                                      <p:to x="100000" y="100000"/>
                                    </p:animScale>
                                    <p:animScale>
                                      <p:cBhvr>
                                        <p:cTn id="95" dur="13">
                                          <p:stCondLst>
                                            <p:cond delay="656"/>
                                          </p:stCondLst>
                                        </p:cTn>
                                        <p:tgtEl>
                                          <p:spTgt spid="5154"/>
                                        </p:tgtEl>
                                      </p:cBhvr>
                                      <p:to x="100000" y="80000"/>
                                    </p:animScale>
                                    <p:animScale>
                                      <p:cBhvr>
                                        <p:cTn id="96" dur="83" decel="50000">
                                          <p:stCondLst>
                                            <p:cond delay="669"/>
                                          </p:stCondLst>
                                        </p:cTn>
                                        <p:tgtEl>
                                          <p:spTgt spid="5154"/>
                                        </p:tgtEl>
                                      </p:cBhvr>
                                      <p:to x="100000" y="100000"/>
                                    </p:animScale>
                                    <p:animScale>
                                      <p:cBhvr>
                                        <p:cTn id="97" dur="13">
                                          <p:stCondLst>
                                            <p:cond delay="821"/>
                                          </p:stCondLst>
                                        </p:cTn>
                                        <p:tgtEl>
                                          <p:spTgt spid="5154"/>
                                        </p:tgtEl>
                                      </p:cBhvr>
                                      <p:to x="100000" y="90000"/>
                                    </p:animScale>
                                    <p:animScale>
                                      <p:cBhvr>
                                        <p:cTn id="98" dur="83" decel="50000">
                                          <p:stCondLst>
                                            <p:cond delay="834"/>
                                          </p:stCondLst>
                                        </p:cTn>
                                        <p:tgtEl>
                                          <p:spTgt spid="5154"/>
                                        </p:tgtEl>
                                      </p:cBhvr>
                                      <p:to x="100000" y="100000"/>
                                    </p:animScale>
                                    <p:animScale>
                                      <p:cBhvr>
                                        <p:cTn id="99" dur="13">
                                          <p:stCondLst>
                                            <p:cond delay="904"/>
                                          </p:stCondLst>
                                        </p:cTn>
                                        <p:tgtEl>
                                          <p:spTgt spid="5154"/>
                                        </p:tgtEl>
                                      </p:cBhvr>
                                      <p:to x="100000" y="95000"/>
                                    </p:animScale>
                                    <p:animScale>
                                      <p:cBhvr>
                                        <p:cTn id="100" dur="83" decel="50000">
                                          <p:stCondLst>
                                            <p:cond delay="917"/>
                                          </p:stCondLst>
                                        </p:cTn>
                                        <p:tgtEl>
                                          <p:spTgt spid="51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5435600" y="404813"/>
            <a:ext cx="2663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dirty="0">
                <a:solidFill>
                  <a:srgbClr val="3C78AA"/>
                </a:solidFill>
                <a:effectLst>
                  <a:outerShdw blurRad="38100" dist="38100" dir="2700000" algn="tl">
                    <a:srgbClr val="C0C0C0"/>
                  </a:outerShdw>
                </a:effectLst>
                <a:ea typeface="华文楷体" pitchFamily="2" charset="-122"/>
              </a:rPr>
              <a:t>专业介绍</a:t>
            </a:r>
          </a:p>
        </p:txBody>
      </p:sp>
      <p:sp>
        <p:nvSpPr>
          <p:cNvPr id="23555" name="Text Box 6"/>
          <p:cNvSpPr txBox="1">
            <a:spLocks noChangeArrowheads="1"/>
          </p:cNvSpPr>
          <p:nvPr/>
        </p:nvSpPr>
        <p:spPr bwMode="auto">
          <a:xfrm>
            <a:off x="468313" y="1989138"/>
            <a:ext cx="8208962"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a:latin typeface="华文楷体" panose="02010600040101010101" pitchFamily="2" charset="-122"/>
                <a:ea typeface="华文楷体" panose="02010600040101010101" pitchFamily="2" charset="-122"/>
              </a:rPr>
              <a:t>        </a:t>
            </a:r>
            <a:r>
              <a:rPr lang="zh-CN" altLang="en-US" sz="3600">
                <a:latin typeface="华文楷体" panose="02010600040101010101" pitchFamily="2" charset="-122"/>
                <a:ea typeface="华文楷体" panose="02010600040101010101" pitchFamily="2" charset="-122"/>
              </a:rPr>
              <a:t>本科有</a:t>
            </a:r>
            <a:r>
              <a:rPr lang="en-US" altLang="zh-CN" sz="3600">
                <a:latin typeface="华文楷体" panose="02010600040101010101" pitchFamily="2" charset="-122"/>
                <a:ea typeface="华文楷体" panose="02010600040101010101" pitchFamily="2" charset="-122"/>
              </a:rPr>
              <a:t>13</a:t>
            </a:r>
            <a:r>
              <a:rPr lang="zh-CN" altLang="en-US" sz="3600">
                <a:latin typeface="华文楷体" panose="02010600040101010101" pitchFamily="2" charset="-122"/>
                <a:ea typeface="华文楷体" panose="02010600040101010101" pitchFamily="2" charset="-122"/>
              </a:rPr>
              <a:t>个专业、</a:t>
            </a:r>
            <a:r>
              <a:rPr lang="en-US" altLang="zh-CN" sz="3600">
                <a:latin typeface="华文楷体" panose="02010600040101010101" pitchFamily="2" charset="-122"/>
                <a:ea typeface="华文楷体" panose="02010600040101010101" pitchFamily="2" charset="-122"/>
              </a:rPr>
              <a:t>21</a:t>
            </a:r>
            <a:r>
              <a:rPr lang="zh-CN" altLang="en-US" sz="3600">
                <a:latin typeface="华文楷体" panose="02010600040101010101" pitchFamily="2" charset="-122"/>
                <a:ea typeface="华文楷体" panose="02010600040101010101" pitchFamily="2" charset="-122"/>
              </a:rPr>
              <a:t>个专业方向，全部为公安类专业（方向），涵盖公安主要业务领域。</a:t>
            </a: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5148263" y="333375"/>
            <a:ext cx="309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治安学专业</a:t>
            </a:r>
          </a:p>
        </p:txBody>
      </p:sp>
      <p:sp>
        <p:nvSpPr>
          <p:cNvPr id="24579" name="Rectangle 6"/>
          <p:cNvSpPr>
            <a:spLocks noChangeArrowheads="1"/>
          </p:cNvSpPr>
          <p:nvPr/>
        </p:nvSpPr>
        <p:spPr bwMode="auto">
          <a:xfrm>
            <a:off x="233363" y="1350963"/>
            <a:ext cx="86772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        本专业培养掌握马克思主</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义基本原理、政治坚定，具有</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良好职业素养、科学素养和人</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文素养，熟悉党和国家关于公</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安工作的路线、方针、政策，</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掌握本专业基础理论、基本知</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识与基本技能，具备维护治安</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秩序和公共安全等实际工作所</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需要的专业核心能力和创新精</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神，能在各级公安机关治安系统从事决策和管理实务的应用型高级专门人才。治安学专业下设警察法学专业方向。</a:t>
            </a:r>
            <a:endParaRPr lang="en-US" sz="2400">
              <a:latin typeface="宋体" panose="02010600030101010101" pitchFamily="2" charset="-122"/>
            </a:endParaRPr>
          </a:p>
        </p:txBody>
      </p:sp>
      <p:pic>
        <p:nvPicPr>
          <p:cNvPr id="24580" name="Picture 7" descr="P103019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410075" y="1350963"/>
            <a:ext cx="4565904" cy="321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8"/>
          <p:cNvSpPr txBox="1">
            <a:spLocks noChangeArrowheads="1"/>
          </p:cNvSpPr>
          <p:nvPr/>
        </p:nvSpPr>
        <p:spPr bwMode="auto">
          <a:xfrm>
            <a:off x="250825" y="4979988"/>
            <a:ext cx="54006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a:p>
            <a:pPr eaLnBrk="1" hangingPunct="1">
              <a:spcBef>
                <a:spcPct val="50000"/>
              </a:spcBef>
              <a:buFontTx/>
              <a:buNone/>
            </a:pPr>
            <a:endParaRPr lang="zh-CN"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3779838" y="333375"/>
            <a:ext cx="54006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dirty="0">
                <a:solidFill>
                  <a:srgbClr val="3C78AA"/>
                </a:solidFill>
                <a:effectLst>
                  <a:outerShdw blurRad="38100" dist="38100" dir="2700000" algn="tl">
                    <a:srgbClr val="C0C0C0"/>
                  </a:outerShdw>
                </a:effectLst>
                <a:ea typeface="华文楷体" pitchFamily="2" charset="-122"/>
              </a:rPr>
              <a:t>治安学专业（警察法学方向）</a:t>
            </a:r>
          </a:p>
        </p:txBody>
      </p:sp>
      <p:sp>
        <p:nvSpPr>
          <p:cNvPr id="25603" name="Rectangle 6"/>
          <p:cNvSpPr>
            <a:spLocks noChangeArrowheads="1"/>
          </p:cNvSpPr>
          <p:nvPr/>
        </p:nvSpPr>
        <p:spPr bwMode="auto">
          <a:xfrm>
            <a:off x="250825" y="1125538"/>
            <a:ext cx="86058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a:latin typeface="华文仿宋" panose="02010600040101010101" pitchFamily="2" charset="-122"/>
                <a:ea typeface="华文仿宋" panose="02010600040101010101" pitchFamily="2" charset="-122"/>
              </a:rPr>
              <a:t>        本专业</a:t>
            </a:r>
            <a:r>
              <a:rPr lang="zh-CN" altLang="zh-CN" sz="2400">
                <a:latin typeface="华文仿宋" panose="02010600040101010101" pitchFamily="2" charset="-122"/>
                <a:ea typeface="华文仿宋" panose="02010600040101010101" pitchFamily="2" charset="-122"/>
              </a:rPr>
              <a:t>是以法学、公安</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学等相关学科专业为依托，</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在坚持法学本色的基础上，</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具有鲜明的公安特色。公安</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工作主要是执法工作。法学</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教育在整个公安教育体系中</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具有基石性地位，是基础性</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学科。警察职业从其业务素</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质方面考量首先应具备基本</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zh-CN" sz="2400">
                <a:latin typeface="华文仿宋" panose="02010600040101010101" pitchFamily="2" charset="-122"/>
                <a:ea typeface="华文仿宋" panose="02010600040101010101" pitchFamily="2" charset="-122"/>
              </a:rPr>
              <a:t>的法治精神，掌握必要的法律知识，才能更好地从事执法工作。警察法学专业方向毕业生不仅能够掌握法学专业的基本知识，而且兼具公安学学科背景；不仅能够胜任公安法制部门的工作，而且能够从事公安刑事执法和公安行政执法工作。相比普通院校法学专业，警察法学专业学生更加适合公安执法工作。</a:t>
            </a:r>
          </a:p>
        </p:txBody>
      </p:sp>
      <p:pic>
        <p:nvPicPr>
          <p:cNvPr id="25604" name="图片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4663" y="1131888"/>
            <a:ext cx="45720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5148263" y="260350"/>
            <a:ext cx="3455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侦查学专业</a:t>
            </a:r>
          </a:p>
        </p:txBody>
      </p:sp>
      <p:sp>
        <p:nvSpPr>
          <p:cNvPr id="26627" name="Rectangle 6"/>
          <p:cNvSpPr>
            <a:spLocks noChangeArrowheads="1"/>
          </p:cNvSpPr>
          <p:nvPr/>
        </p:nvSpPr>
        <p:spPr bwMode="auto">
          <a:xfrm>
            <a:off x="323850" y="3282950"/>
            <a:ext cx="835183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2000" b="1"/>
          </a:p>
          <a:p>
            <a:pPr eaLnBrk="1" hangingPunct="1">
              <a:spcBef>
                <a:spcPct val="0"/>
              </a:spcBef>
              <a:buFontTx/>
              <a:buNone/>
            </a:pPr>
            <a:r>
              <a:rPr lang="en-US" altLang="zh-CN" sz="2000" b="1"/>
              <a:t>1.</a:t>
            </a:r>
            <a:r>
              <a:rPr lang="zh-CN" altLang="en-US" sz="2000" b="1"/>
              <a:t>刑事侦查专业方向。本专业方向培养具有扎实</a:t>
            </a:r>
            <a:endParaRPr lang="en-US" altLang="zh-CN" sz="2000" b="1"/>
          </a:p>
          <a:p>
            <a:pPr eaLnBrk="1" hangingPunct="1">
              <a:spcBef>
                <a:spcPct val="0"/>
              </a:spcBef>
              <a:buFontTx/>
              <a:buNone/>
            </a:pPr>
            <a:r>
              <a:rPr lang="zh-CN" altLang="en-US" sz="2000" b="1"/>
              <a:t>法学功底，熟悉新形势下刑事犯罪规律、特点，</a:t>
            </a:r>
            <a:endParaRPr lang="en-US" altLang="zh-CN" sz="2000" b="1"/>
          </a:p>
          <a:p>
            <a:pPr eaLnBrk="1" hangingPunct="1">
              <a:spcBef>
                <a:spcPct val="0"/>
              </a:spcBef>
              <a:buFontTx/>
              <a:buNone/>
            </a:pPr>
            <a:r>
              <a:rPr lang="zh-CN" altLang="en-US" sz="2000" b="1"/>
              <a:t>掌握先进刑事侦查技能，能够胜任刑事侦查工作及相关业务工作的应用型高级专门人才。</a:t>
            </a:r>
          </a:p>
          <a:p>
            <a:pPr eaLnBrk="1" hangingPunct="1">
              <a:spcBef>
                <a:spcPct val="0"/>
              </a:spcBef>
              <a:buFontTx/>
              <a:buNone/>
            </a:pPr>
            <a:r>
              <a:rPr lang="en-US" altLang="zh-CN" sz="2000" b="1"/>
              <a:t>2.</a:t>
            </a:r>
            <a:r>
              <a:rPr lang="zh-CN" altLang="en-US" sz="2000" b="1"/>
              <a:t>经济犯罪侦查专业方向。本专业方向培养熟知市场经济运行规则，熟悉市场经济条件下经济犯罪规律、特点，掌握现代经济犯罪侦查技能，能够胜任经济犯罪侦查工作及相关业务工作的应用型高级专门人才。</a:t>
            </a:r>
            <a:endParaRPr lang="en-US" altLang="zh-CN" sz="2000" b="1"/>
          </a:p>
          <a:p>
            <a:pPr eaLnBrk="1" hangingPunct="1">
              <a:spcBef>
                <a:spcPct val="0"/>
              </a:spcBef>
              <a:buFontTx/>
              <a:buNone/>
            </a:pPr>
            <a:r>
              <a:rPr lang="en-US" altLang="zh-CN" sz="2000" b="1"/>
              <a:t>3.</a:t>
            </a:r>
            <a:r>
              <a:rPr lang="zh-CN" altLang="en-US" sz="2000" b="1"/>
              <a:t>禁毒学专业方向。本专业方向培养掌握禁毒学基础理论、基本知识与基本技能，能够胜任禁毒工作及相关业务工作的应用型高级专门人才。</a:t>
            </a:r>
          </a:p>
        </p:txBody>
      </p:sp>
      <p:pic>
        <p:nvPicPr>
          <p:cNvPr id="26628" name="图片 6" descr="侦查学.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07088" y="1179513"/>
            <a:ext cx="27463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244475" y="1268413"/>
            <a:ext cx="5688013"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a:latin typeface="华文仿宋" panose="02010600040101010101" pitchFamily="2" charset="-122"/>
                <a:ea typeface="华文仿宋" panose="02010600040101010101" pitchFamily="2" charset="-122"/>
              </a:rPr>
              <a:t>        本专业培养掌握马克思主义基本原理，具有良好的科学素质与人文素养、警察基本素质和技术技能，全面掌握侦查学基础理论、基本知识和基本技能，能够在公安机关等政法机关从事侦查实际业务工作及相关业务工作的应用型高级专门人才。侦查学专业下设刑事侦查、经济犯罪侦查、禁毒学等</a:t>
            </a:r>
            <a:r>
              <a:rPr lang="en-US" altLang="zh-CN" sz="2000">
                <a:latin typeface="华文仿宋" panose="02010600040101010101" pitchFamily="2" charset="-122"/>
                <a:ea typeface="华文仿宋" panose="02010600040101010101" pitchFamily="2" charset="-122"/>
              </a:rPr>
              <a:t>3</a:t>
            </a:r>
            <a:r>
              <a:rPr lang="zh-CN" altLang="en-US" sz="2000">
                <a:latin typeface="华文仿宋" panose="02010600040101010101" pitchFamily="2" charset="-122"/>
                <a:ea typeface="华文仿宋" panose="02010600040101010101" pitchFamily="2" charset="-122"/>
              </a:rPr>
              <a:t>个专业方向。</a:t>
            </a:r>
            <a:endParaRPr lang="zh-CN" altLang="en-US" sz="2000" b="1">
              <a:latin typeface="华文仿宋" panose="02010600040101010101" pitchFamily="2" charset="-122"/>
              <a:ea typeface="华文仿宋" panose="020106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4787900" y="285750"/>
            <a:ext cx="3455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dirty="0">
                <a:solidFill>
                  <a:srgbClr val="3C78AA"/>
                </a:solidFill>
                <a:effectLst>
                  <a:outerShdw blurRad="38100" dist="38100" dir="2700000" algn="tl">
                    <a:srgbClr val="C0C0C0"/>
                  </a:outerShdw>
                </a:effectLst>
                <a:ea typeface="华文楷体" pitchFamily="2" charset="-122"/>
              </a:rPr>
              <a:t>国内安全保卫专业</a:t>
            </a:r>
          </a:p>
        </p:txBody>
      </p:sp>
      <p:sp>
        <p:nvSpPr>
          <p:cNvPr id="27651" name="Rectangle 6"/>
          <p:cNvSpPr>
            <a:spLocks noChangeArrowheads="1"/>
          </p:cNvSpPr>
          <p:nvPr/>
        </p:nvSpPr>
        <p:spPr bwMode="auto">
          <a:xfrm>
            <a:off x="323850" y="3282950"/>
            <a:ext cx="835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2000" b="1"/>
          </a:p>
          <a:p>
            <a:pPr eaLnBrk="1" hangingPunct="1">
              <a:spcBef>
                <a:spcPct val="0"/>
              </a:spcBef>
              <a:buFontTx/>
              <a:buNone/>
            </a:pPr>
            <a:endParaRPr lang="zh-CN" altLang="en-US" sz="2000" b="1"/>
          </a:p>
        </p:txBody>
      </p:sp>
      <p:sp>
        <p:nvSpPr>
          <p:cNvPr id="27652" name="Text Box 8"/>
          <p:cNvSpPr txBox="1">
            <a:spLocks noChangeArrowheads="1"/>
          </p:cNvSpPr>
          <p:nvPr/>
        </p:nvSpPr>
        <p:spPr bwMode="auto">
          <a:xfrm>
            <a:off x="468313" y="1573213"/>
            <a:ext cx="46799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a:latin typeface="华文仿宋" panose="02010600040101010101" pitchFamily="2" charset="-122"/>
                <a:ea typeface="华文仿宋" panose="02010600040101010101" pitchFamily="2" charset="-122"/>
              </a:rPr>
              <a:t>        </a:t>
            </a:r>
            <a:r>
              <a:rPr lang="zh-CN" altLang="zh-CN" sz="2800">
                <a:latin typeface="华文仿宋" panose="02010600040101010101" pitchFamily="2" charset="-122"/>
                <a:ea typeface="华文仿宋" panose="02010600040101010101" pitchFamily="2" charset="-122"/>
              </a:rPr>
              <a:t>本专业培养掌握马克思主义基本原理，具有良好的科学素质与人文素养、警察基本素质和技术技能，具备扎实的国内安全保卫方面的基础理论、基本知识和基本技能，能在公安机关等政法机关从事国内安全保卫工作及相关业务工作的应用型高级专门人才。</a:t>
            </a:r>
          </a:p>
        </p:txBody>
      </p:sp>
      <p:pic>
        <p:nvPicPr>
          <p:cNvPr id="27653" name="图片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8263" y="1550988"/>
            <a:ext cx="3671887"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5219700" y="26035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公安管理学专业</a:t>
            </a:r>
          </a:p>
        </p:txBody>
      </p:sp>
      <p:sp>
        <p:nvSpPr>
          <p:cNvPr id="2" name="Rectangle 6"/>
          <p:cNvSpPr>
            <a:spLocks noChangeArrowheads="1"/>
          </p:cNvSpPr>
          <p:nvPr/>
        </p:nvSpPr>
        <p:spPr bwMode="auto">
          <a:xfrm>
            <a:off x="179388" y="4437063"/>
            <a:ext cx="8496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2000"/>
          </a:p>
          <a:p>
            <a:pPr eaLnBrk="1" hangingPunct="1">
              <a:spcBef>
                <a:spcPct val="0"/>
              </a:spcBef>
              <a:buFontTx/>
              <a:buNone/>
            </a:pPr>
            <a:r>
              <a:rPr lang="en-US" altLang="zh-CN" sz="2000" b="1"/>
              <a:t>1.</a:t>
            </a:r>
            <a:r>
              <a:rPr lang="zh-CN" altLang="en-US" sz="2000" b="1"/>
              <a:t>公安管理学专业方向。本专业方向要求学生系统掌握本专业基础理论，具备现代公安管理意识，掌握现代公安管理技术和手段；具有良好组织纪律作风、较强语言表达能力和文字表达能力、开拓创新能力、综合管理能力和良好的心理素质。同时兼顾学生第一任职从事公安基层业务工作需要的基本素质和相关能力培养。</a:t>
            </a:r>
          </a:p>
        </p:txBody>
      </p:sp>
      <p:pic>
        <p:nvPicPr>
          <p:cNvPr id="28676" name="Picture 7" descr="大图"/>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99447" y="1154113"/>
            <a:ext cx="3244553" cy="28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8"/>
          <p:cNvSpPr txBox="1">
            <a:spLocks noChangeArrowheads="1"/>
          </p:cNvSpPr>
          <p:nvPr/>
        </p:nvSpPr>
        <p:spPr bwMode="auto">
          <a:xfrm>
            <a:off x="109538" y="932756"/>
            <a:ext cx="5789909"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dirty="0">
                <a:latin typeface="华文仿宋" panose="02010600040101010101" pitchFamily="2" charset="-122"/>
                <a:ea typeface="华文仿宋" panose="02010600040101010101" pitchFamily="2" charset="-122"/>
              </a:rPr>
              <a:t>       </a:t>
            </a:r>
            <a:r>
              <a:rPr lang="zh-CN" altLang="en-US" sz="2200" dirty="0">
                <a:latin typeface="华文仿宋" panose="02010600040101010101" pitchFamily="2" charset="-122"/>
                <a:ea typeface="华文仿宋" panose="02010600040101010101" pitchFamily="2" charset="-122"/>
              </a:rPr>
              <a:t>本专业培养掌握马克思主义基本原理，政治坚定，具有良好职业素养、科学素养和人文素养，熟悉党和国家的路线、方针、政策，掌握本专业基础理论、基本知识与基本技能，具备开展公安机关综合管理工作、政治工作、政策研究和警务保障等工作的职业核心能力和创新精神，能够在公安机关各部门从事综合管理、公安政治工作、公安政策研究和警务保障或在其他政法机关从事相关工作的应用型高级专门人才。公安管理学下设公安</a:t>
            </a:r>
            <a:r>
              <a:rPr lang="zh-CN" altLang="en-US" sz="2200" dirty="0" smtClean="0">
                <a:latin typeface="华文仿宋" panose="02010600040101010101" pitchFamily="2" charset="-122"/>
                <a:ea typeface="华文仿宋" panose="02010600040101010101" pitchFamily="2" charset="-122"/>
              </a:rPr>
              <a:t>管理学、公安政策研究与</a:t>
            </a:r>
            <a:r>
              <a:rPr lang="zh-CN" altLang="en-US" sz="2200" dirty="0">
                <a:latin typeface="华文仿宋" panose="02010600040101010101" pitchFamily="2" charset="-122"/>
                <a:ea typeface="华文仿宋" panose="02010600040101010101" pitchFamily="2" charset="-122"/>
              </a:rPr>
              <a:t>警务</a:t>
            </a:r>
            <a:r>
              <a:rPr lang="zh-CN" altLang="en-US" sz="2200" dirty="0" smtClean="0">
                <a:latin typeface="华文仿宋" panose="02010600040101010101" pitchFamily="2" charset="-122"/>
                <a:ea typeface="华文仿宋" panose="02010600040101010101" pitchFamily="2" charset="-122"/>
              </a:rPr>
              <a:t>保障三个</a:t>
            </a:r>
            <a:r>
              <a:rPr lang="zh-CN" altLang="en-US" sz="2200" dirty="0">
                <a:latin typeface="华文仿宋" panose="02010600040101010101" pitchFamily="2" charset="-122"/>
                <a:ea typeface="华文仿宋" panose="02010600040101010101" pitchFamily="2" charset="-122"/>
              </a:rPr>
              <a:t>专业方向。</a:t>
            </a:r>
          </a:p>
        </p:txBody>
      </p:sp>
      <p:sp>
        <p:nvSpPr>
          <p:cNvPr id="3" name="文本框 2"/>
          <p:cNvSpPr txBox="1">
            <a:spLocks noChangeArrowheads="1"/>
          </p:cNvSpPr>
          <p:nvPr/>
        </p:nvSpPr>
        <p:spPr bwMode="auto">
          <a:xfrm>
            <a:off x="179388" y="4751388"/>
            <a:ext cx="84264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t>3.</a:t>
            </a:r>
            <a:r>
              <a:rPr lang="zh-CN" altLang="en-US" b="1"/>
              <a:t>警务保障专业方向。本专业方向要求学生掌握本专业基础理论，具备开展公安警务保障工作的业务知识和技能，包括公安机关财务管理、装备管理、后勤保障等职业核心能力。同时兼顾学生第一任职从事公安基层业务工作需要的基本素质和相关能力培养。</a:t>
            </a:r>
          </a:p>
          <a:p>
            <a:pPr eaLnBrk="1" hangingPunct="1"/>
            <a:endParaRPr lang="zh-CN" altLang="en-US"/>
          </a:p>
        </p:txBody>
      </p:sp>
      <p:sp>
        <p:nvSpPr>
          <p:cNvPr id="7" name="文本框 6"/>
          <p:cNvSpPr txBox="1">
            <a:spLocks noChangeArrowheads="1"/>
          </p:cNvSpPr>
          <p:nvPr/>
        </p:nvSpPr>
        <p:spPr bwMode="auto">
          <a:xfrm>
            <a:off x="179388" y="4779963"/>
            <a:ext cx="842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t>2.</a:t>
            </a:r>
            <a:r>
              <a:rPr lang="zh-CN" altLang="en-US" b="1"/>
              <a:t>公安政策研究方向。本专业方向要求学生系统掌握本专业基础理论，具备开展公安政策研究的知识结构和专业技能，包括：逻辑思维能力、归纳提炼能力和较强的文字表达能力等。同时兼顾学生第一任职从事公安基层业务工作需要的基本素质和相关能力培养。</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ChangeArrowheads="1"/>
          </p:cNvSpPr>
          <p:nvPr/>
        </p:nvSpPr>
        <p:spPr bwMode="auto">
          <a:xfrm>
            <a:off x="5219700" y="26035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公安情报学专业</a:t>
            </a:r>
          </a:p>
        </p:txBody>
      </p:sp>
      <p:sp>
        <p:nvSpPr>
          <p:cNvPr id="29699" name="Rectangle 6"/>
          <p:cNvSpPr>
            <a:spLocks noChangeArrowheads="1"/>
          </p:cNvSpPr>
          <p:nvPr/>
        </p:nvSpPr>
        <p:spPr bwMode="auto">
          <a:xfrm>
            <a:off x="214313" y="708025"/>
            <a:ext cx="84963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2000"/>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       本专业培养适应社会主义和谐社</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会建设需要，掌握马克思主义基本原</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理，政治坚定，具有良好职业素养、</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科学素质和人文素养，熟悉党和国家</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的路线、方针、政策，掌握公安情报</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学专业基础理论、基本知识与基本技</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能，具备从事公安情报工作的职业核</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心能力和创新精神，能够在公安机关</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综合情报机构和各警种专业情报机构</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从事情报工作或在其他政法机关从事</a:t>
            </a:r>
            <a:endParaRPr lang="en-US" altLang="zh-CN" sz="2000">
              <a:latin typeface="华文宋体" panose="02010600040101010101" pitchFamily="2" charset="-122"/>
              <a:ea typeface="华文宋体" panose="02010600040101010101" pitchFamily="2" charset="-122"/>
            </a:endParaRPr>
          </a:p>
          <a:p>
            <a:pPr eaLnBrk="1" hangingPunct="1">
              <a:spcBef>
                <a:spcPct val="0"/>
              </a:spcBef>
              <a:buFontTx/>
              <a:buNone/>
            </a:pPr>
            <a:r>
              <a:rPr lang="zh-CN" altLang="en-US" sz="2000">
                <a:latin typeface="华文宋体" panose="02010600040101010101" pitchFamily="2" charset="-122"/>
                <a:ea typeface="华文宋体" panose="02010600040101010101" pitchFamily="2" charset="-122"/>
              </a:rPr>
              <a:t>相关工作的应用型高级专门人才。公安情报学专业下设公安情报学与反恐怖两个专业方向。</a:t>
            </a:r>
            <a:endParaRPr lang="zh-CN" altLang="en-US" sz="2000" b="1">
              <a:latin typeface="华文宋体" panose="02010600040101010101" pitchFamily="2" charset="-122"/>
              <a:ea typeface="华文宋体" panose="02010600040101010101" pitchFamily="2" charset="-122"/>
            </a:endParaRPr>
          </a:p>
        </p:txBody>
      </p:sp>
      <p:pic>
        <p:nvPicPr>
          <p:cNvPr id="29700" name="图片 3" descr="公安管理.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00563" y="1052513"/>
            <a:ext cx="38163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68313" y="4697413"/>
            <a:ext cx="7848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 </a:t>
            </a:r>
            <a:r>
              <a:rPr lang="en-US" altLang="zh-CN" sz="2000" b="1"/>
              <a:t>1</a:t>
            </a:r>
            <a:r>
              <a:rPr lang="zh-CN" altLang="en-US" sz="2000" b="1"/>
              <a:t>．公安情报学专业方向。本专业方向着重培养学生胜任公安情报实际业务工作的能力，包括公安情报搜集能力、公安情报整编能力、公安情报分析能力、公安情报管理能力以及与公安情报工作相关的信息技术应用能力、群众工作能力等，同时也学习、掌握其他公安业务知识和技能，能够胜任公安机关及其他政法机关的情报工作和其他相关岗位的工作。</a:t>
            </a:r>
            <a:endParaRPr lang="zh-CN" altLang="en-US" sz="1800"/>
          </a:p>
        </p:txBody>
      </p:sp>
      <p:sp>
        <p:nvSpPr>
          <p:cNvPr id="4" name="TextBox 3"/>
          <p:cNvSpPr txBox="1">
            <a:spLocks noChangeArrowheads="1"/>
          </p:cNvSpPr>
          <p:nvPr/>
        </p:nvSpPr>
        <p:spPr bwMode="auto">
          <a:xfrm>
            <a:off x="504825" y="4697413"/>
            <a:ext cx="79914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2</a:t>
            </a:r>
            <a:r>
              <a:rPr lang="zh-CN" altLang="en-US" sz="2000" b="1"/>
              <a:t>．反恐怖专业方向。本专业方向培养掌握反恐怖专业方向基础理论、基本知识与基本技能，具备反恐情报搜集与分析、涉恐安全风险评估、涉恐案件侦查、处恐警务指挥与战术、民族宗教基本知识、反恐国际合作、反恐技术装备使用等专业核心能力，能够在公安机关及其他政法机关相关部门从事反恐工作的应用型高级专门人才。</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4932363" y="404813"/>
            <a:ext cx="3240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犯罪学专业</a:t>
            </a:r>
          </a:p>
        </p:txBody>
      </p:sp>
      <p:sp>
        <p:nvSpPr>
          <p:cNvPr id="30723" name="Rectangle 6"/>
          <p:cNvSpPr>
            <a:spLocks noChangeArrowheads="1"/>
          </p:cNvSpPr>
          <p:nvPr/>
        </p:nvSpPr>
        <p:spPr bwMode="auto">
          <a:xfrm>
            <a:off x="322263" y="1412875"/>
            <a:ext cx="8496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华文仿宋" panose="02010600040101010101" pitchFamily="2" charset="-122"/>
                <a:ea typeface="华文仿宋" panose="02010600040101010101" pitchFamily="2" charset="-122"/>
              </a:rPr>
              <a:t>        </a:t>
            </a:r>
            <a:r>
              <a:rPr lang="zh-CN" altLang="zh-CN" sz="2400">
                <a:latin typeface="华文仿宋" panose="02010600040101010101" pitchFamily="2" charset="-122"/>
                <a:ea typeface="华文仿宋" panose="02010600040101010101" pitchFamily="2" charset="-122"/>
              </a:rPr>
              <a:t>本专业培养掌握马克思主义基</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本原理，政治坚定，具有良好职业</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素养、科学素质和人文素养，熟悉</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党和国家的路线、方针、政策，掌</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握本专业基础理论、基本知识与基</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本技能，具备开展违法犯罪矫治矫</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正、群众工作及犯罪预防、公安民</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zh-CN" sz="2400">
                <a:latin typeface="华文仿宋" panose="02010600040101010101" pitchFamily="2" charset="-122"/>
                <a:ea typeface="华文仿宋" panose="02010600040101010101" pitchFamily="2" charset="-122"/>
              </a:rPr>
              <a:t>警心理健康工作的职业核心能力和创新精神，能够在公安派出所从事社区矫正、犯罪预防、纠纷调解等工作，在公安监管场所从事违法犯罪人员的矫治矫正工作，在公安政工部门从事民警心理健康工作，在其他政法机关从事相关工作的应用型高级专门人才。</a:t>
            </a:r>
            <a:endParaRPr lang="en-US" sz="2400" b="1">
              <a:latin typeface="华文仿宋" panose="02010600040101010101" pitchFamily="2" charset="-122"/>
              <a:ea typeface="华文仿宋" panose="02010600040101010101" pitchFamily="2" charset="-122"/>
            </a:endParaRPr>
          </a:p>
        </p:txBody>
      </p:sp>
      <p:pic>
        <p:nvPicPr>
          <p:cNvPr id="30724" name="图片 6" descr="心理测试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37138" y="1250950"/>
            <a:ext cx="38163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4859338" y="404813"/>
            <a:ext cx="37449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涉外警务专业</a:t>
            </a:r>
          </a:p>
        </p:txBody>
      </p:sp>
      <p:sp>
        <p:nvSpPr>
          <p:cNvPr id="31747" name="Rectangle 7"/>
          <p:cNvSpPr>
            <a:spLocks noChangeArrowheads="1"/>
          </p:cNvSpPr>
          <p:nvPr/>
        </p:nvSpPr>
        <p:spPr bwMode="auto">
          <a:xfrm>
            <a:off x="438150" y="1125538"/>
            <a:ext cx="43910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华文仿宋" panose="02010600040101010101" pitchFamily="2" charset="-122"/>
                <a:ea typeface="华文仿宋" panose="02010600040101010101" pitchFamily="2" charset="-122"/>
              </a:rPr>
              <a:t>        </a:t>
            </a:r>
            <a:r>
              <a:rPr lang="zh-CN" altLang="en-US" sz="2000">
                <a:latin typeface="华文仿宋" panose="02010600040101010101" pitchFamily="2" charset="-122"/>
                <a:ea typeface="华文仿宋" panose="02010600040101010101" pitchFamily="2" charset="-122"/>
              </a:rPr>
              <a:t>本专业培养掌握马克思主义基本原理，政治坚定，具有良好职业素养、科学素养和人文素养，熟悉党和国家的路线、方针、政策，掌握本专业基础理论、基本知识与基本技能，具备开展涉外警务工作的专业核心能力和创新精神，能够在各级公安机关从事涉外警务工作以及在其他政法机关从事相关工作的应用型高级专门人才。本专业下设涉外警务与出入境边防检查两个专业方向。</a:t>
            </a:r>
            <a:endParaRPr lang="en-US" altLang="zh-CN" sz="2000">
              <a:latin typeface="华文仿宋" panose="02010600040101010101" pitchFamily="2" charset="-122"/>
              <a:ea typeface="华文仿宋" panose="02010600040101010101" pitchFamily="2" charset="-122"/>
            </a:endParaRPr>
          </a:p>
        </p:txBody>
      </p:sp>
      <p:pic>
        <p:nvPicPr>
          <p:cNvPr id="31748" name="Picture 7" descr="DSC_743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9338" y="1196975"/>
            <a:ext cx="39751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68313" y="4551363"/>
            <a:ext cx="8353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1.</a:t>
            </a:r>
            <a:r>
              <a:rPr lang="zh-CN" altLang="en-US" sz="2000" b="1"/>
              <a:t>涉外警务专业方向。本方向学生在校期间将系统学习法学、公安学等</a:t>
            </a:r>
            <a:endParaRPr lang="en-US" altLang="zh-CN" sz="2000" b="1"/>
          </a:p>
          <a:p>
            <a:pPr eaLnBrk="1" hangingPunct="1">
              <a:spcBef>
                <a:spcPct val="0"/>
              </a:spcBef>
              <a:buFontTx/>
              <a:buNone/>
            </a:pPr>
            <a:r>
              <a:rPr lang="zh-CN" altLang="en-US" sz="2000" b="1"/>
              <a:t>方面的基本理论和基本知识，掌握涉外警务专业理论和专业知识，了解外国出入境管理制度、国际警务合作的理论前沿及研究和发展动态；具备出入境证照管理、公安外国人管理、涉外案（事）件处置以及维和警务、国际警务联络等专业方向核心能力；同时兼顾学生第一任职从事公安基层业务工作需要的基本素质和相关能力培养。</a:t>
            </a:r>
            <a:endParaRPr lang="zh-CN" altLang="en-US" sz="1800"/>
          </a:p>
        </p:txBody>
      </p:sp>
      <p:sp>
        <p:nvSpPr>
          <p:cNvPr id="4" name="TextBox 3"/>
          <p:cNvSpPr txBox="1">
            <a:spLocks noChangeArrowheads="1"/>
          </p:cNvSpPr>
          <p:nvPr/>
        </p:nvSpPr>
        <p:spPr bwMode="auto">
          <a:xfrm>
            <a:off x="468313" y="4551363"/>
            <a:ext cx="81232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2.</a:t>
            </a:r>
            <a:r>
              <a:rPr lang="zh-CN" altLang="en-US" sz="2000" b="1"/>
              <a:t>出入境边防检查专业方向。本方向学生在校期间将系统学习法学、公安学等方面的基本理论和基本知识，掌握出入境边防检查专业方向的理论和知识，熟悉出入境管理、国际警务合作的理论前沿及研究和发展动态；具备出入境证照查验、出入境边防检查案（事）件处置、出入境人员与交通运输工具检查、出入境边防检查信息系统应用等专业方向核心能力；同时兼顾学生第一任职从事公安基层业务工作需要的基本素质和相关能力培养。</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4679950" y="333375"/>
            <a:ext cx="4464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警务指挥与战术专业</a:t>
            </a:r>
          </a:p>
        </p:txBody>
      </p:sp>
      <p:sp>
        <p:nvSpPr>
          <p:cNvPr id="32771" name="Rectangle 7"/>
          <p:cNvSpPr>
            <a:spLocks noChangeArrowheads="1"/>
          </p:cNvSpPr>
          <p:nvPr/>
        </p:nvSpPr>
        <p:spPr bwMode="auto">
          <a:xfrm>
            <a:off x="323850" y="1247775"/>
            <a:ext cx="4968875"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华文仿宋" panose="02010600040101010101" pitchFamily="2" charset="-122"/>
                <a:ea typeface="华文仿宋" panose="02010600040101010101" pitchFamily="2" charset="-122"/>
              </a:rPr>
              <a:t>        本专业培养掌握马克思主义基本原理，具有良好的科学素质、人文素质与警察基本素质，全面系统掌握警务指挥与战术学理论、先进的警察执法理念和警察安全执法的实战技巧，具备警务实战能力和严重暴力犯罪案件现场处置指挥能力，能够在公安一线从事防暴处突以及警务实战训练组织的应用型高级专门人才。</a:t>
            </a:r>
            <a:endParaRPr lang="zh-CN" altLang="en-US" sz="2800" b="1">
              <a:latin typeface="华文仿宋" panose="02010600040101010101" pitchFamily="2" charset="-122"/>
              <a:ea typeface="华文仿宋" panose="02010600040101010101" pitchFamily="2" charset="-122"/>
            </a:endParaRPr>
          </a:p>
          <a:p>
            <a:pPr eaLnBrk="1" hangingPunct="1">
              <a:lnSpc>
                <a:spcPct val="80000"/>
              </a:lnSpc>
              <a:spcBef>
                <a:spcPct val="50000"/>
              </a:spcBef>
            </a:pPr>
            <a:endParaRPr lang="zh-CN" altLang="en-US" sz="2200"/>
          </a:p>
        </p:txBody>
      </p:sp>
      <p:pic>
        <p:nvPicPr>
          <p:cNvPr id="32772" name="图片 6" descr="123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2725" y="1268413"/>
            <a:ext cx="3640138"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2195513" y="549275"/>
            <a:ext cx="2520950" cy="2519363"/>
            <a:chOff x="0" y="0"/>
            <a:chExt cx="1228" cy="1228"/>
          </a:xfrm>
        </p:grpSpPr>
        <p:sp>
          <p:nvSpPr>
            <p:cNvPr id="6255" name="Oval 4"/>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56" name="Group 5"/>
            <p:cNvGrpSpPr>
              <a:grpSpLocks/>
            </p:cNvGrpSpPr>
            <p:nvPr/>
          </p:nvGrpSpPr>
          <p:grpSpPr bwMode="auto">
            <a:xfrm>
              <a:off x="127" y="704"/>
              <a:ext cx="975" cy="325"/>
              <a:chOff x="0" y="0"/>
              <a:chExt cx="2472" cy="824"/>
            </a:xfrm>
          </p:grpSpPr>
          <p:sp>
            <p:nvSpPr>
              <p:cNvPr id="6260" name="Oval 6"/>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 name="Oval 7"/>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57" name="Group 8"/>
            <p:cNvGrpSpPr>
              <a:grpSpLocks/>
            </p:cNvGrpSpPr>
            <p:nvPr/>
          </p:nvGrpSpPr>
          <p:grpSpPr bwMode="auto">
            <a:xfrm>
              <a:off x="293" y="264"/>
              <a:ext cx="644" cy="645"/>
              <a:chOff x="0" y="0"/>
              <a:chExt cx="644" cy="645"/>
            </a:xfrm>
          </p:grpSpPr>
          <p:sp>
            <p:nvSpPr>
              <p:cNvPr id="6258" name="Oval 9"/>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6147" name="Group 11"/>
          <p:cNvGrpSpPr>
            <a:grpSpLocks/>
          </p:cNvGrpSpPr>
          <p:nvPr/>
        </p:nvGrpSpPr>
        <p:grpSpPr bwMode="auto">
          <a:xfrm>
            <a:off x="0" y="2565400"/>
            <a:ext cx="2519363" cy="2519363"/>
            <a:chOff x="0" y="0"/>
            <a:chExt cx="1228" cy="1228"/>
          </a:xfrm>
        </p:grpSpPr>
        <p:sp>
          <p:nvSpPr>
            <p:cNvPr id="6248" name="Oval 12"/>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49" name="Group 13"/>
            <p:cNvGrpSpPr>
              <a:grpSpLocks/>
            </p:cNvGrpSpPr>
            <p:nvPr/>
          </p:nvGrpSpPr>
          <p:grpSpPr bwMode="auto">
            <a:xfrm>
              <a:off x="127" y="704"/>
              <a:ext cx="975" cy="325"/>
              <a:chOff x="0" y="0"/>
              <a:chExt cx="2472" cy="824"/>
            </a:xfrm>
          </p:grpSpPr>
          <p:sp>
            <p:nvSpPr>
              <p:cNvPr id="6253" name="Oval 14"/>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54" name="Oval 15"/>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50" name="Group 16"/>
            <p:cNvGrpSpPr>
              <a:grpSpLocks/>
            </p:cNvGrpSpPr>
            <p:nvPr/>
          </p:nvGrpSpPr>
          <p:grpSpPr bwMode="auto">
            <a:xfrm>
              <a:off x="293" y="264"/>
              <a:ext cx="644" cy="645"/>
              <a:chOff x="0" y="0"/>
              <a:chExt cx="644" cy="645"/>
            </a:xfrm>
          </p:grpSpPr>
          <p:sp>
            <p:nvSpPr>
              <p:cNvPr id="4" name="Oval 17"/>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6148" name="Group 19"/>
          <p:cNvGrpSpPr>
            <a:grpSpLocks/>
          </p:cNvGrpSpPr>
          <p:nvPr/>
        </p:nvGrpSpPr>
        <p:grpSpPr bwMode="auto">
          <a:xfrm>
            <a:off x="4932363" y="549275"/>
            <a:ext cx="2519362" cy="2519363"/>
            <a:chOff x="0" y="0"/>
            <a:chExt cx="1228" cy="1228"/>
          </a:xfrm>
        </p:grpSpPr>
        <p:sp>
          <p:nvSpPr>
            <p:cNvPr id="7" name="Oval 20"/>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42" name="Group 21"/>
            <p:cNvGrpSpPr>
              <a:grpSpLocks/>
            </p:cNvGrpSpPr>
            <p:nvPr/>
          </p:nvGrpSpPr>
          <p:grpSpPr bwMode="auto">
            <a:xfrm>
              <a:off x="127" y="704"/>
              <a:ext cx="975" cy="325"/>
              <a:chOff x="0" y="0"/>
              <a:chExt cx="2472" cy="824"/>
            </a:xfrm>
          </p:grpSpPr>
          <p:sp>
            <p:nvSpPr>
              <p:cNvPr id="6246" name="Oval 2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47" name="Oval 23"/>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43" name="Group 24"/>
            <p:cNvGrpSpPr>
              <a:grpSpLocks/>
            </p:cNvGrpSpPr>
            <p:nvPr/>
          </p:nvGrpSpPr>
          <p:grpSpPr bwMode="auto">
            <a:xfrm>
              <a:off x="293" y="264"/>
              <a:ext cx="644" cy="645"/>
              <a:chOff x="0" y="0"/>
              <a:chExt cx="644" cy="645"/>
            </a:xfrm>
          </p:grpSpPr>
          <p:sp>
            <p:nvSpPr>
              <p:cNvPr id="6244" name="Oval 25"/>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6149" name="Group 27"/>
          <p:cNvGrpSpPr>
            <a:grpSpLocks/>
          </p:cNvGrpSpPr>
          <p:nvPr/>
        </p:nvGrpSpPr>
        <p:grpSpPr bwMode="auto">
          <a:xfrm>
            <a:off x="6624638" y="2492375"/>
            <a:ext cx="2519362" cy="2519363"/>
            <a:chOff x="0" y="0"/>
            <a:chExt cx="1228" cy="1228"/>
          </a:xfrm>
        </p:grpSpPr>
        <p:sp>
          <p:nvSpPr>
            <p:cNvPr id="6234" name="Oval 28"/>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35" name="Group 29"/>
            <p:cNvGrpSpPr>
              <a:grpSpLocks/>
            </p:cNvGrpSpPr>
            <p:nvPr/>
          </p:nvGrpSpPr>
          <p:grpSpPr bwMode="auto">
            <a:xfrm>
              <a:off x="127" y="704"/>
              <a:ext cx="975" cy="325"/>
              <a:chOff x="0" y="0"/>
              <a:chExt cx="2472" cy="824"/>
            </a:xfrm>
          </p:grpSpPr>
          <p:sp>
            <p:nvSpPr>
              <p:cNvPr id="6239" name="Oval 30"/>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40" name="Oval 31"/>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36" name="Group 32"/>
            <p:cNvGrpSpPr>
              <a:grpSpLocks/>
            </p:cNvGrpSpPr>
            <p:nvPr/>
          </p:nvGrpSpPr>
          <p:grpSpPr bwMode="auto">
            <a:xfrm>
              <a:off x="293" y="264"/>
              <a:ext cx="644" cy="645"/>
              <a:chOff x="0" y="0"/>
              <a:chExt cx="644" cy="645"/>
            </a:xfrm>
          </p:grpSpPr>
          <p:sp>
            <p:nvSpPr>
              <p:cNvPr id="6237" name="Oval 33"/>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6150" name="Group 35"/>
          <p:cNvGrpSpPr>
            <a:grpSpLocks/>
          </p:cNvGrpSpPr>
          <p:nvPr/>
        </p:nvGrpSpPr>
        <p:grpSpPr bwMode="auto">
          <a:xfrm>
            <a:off x="5003800" y="4338638"/>
            <a:ext cx="2519363" cy="2519362"/>
            <a:chOff x="0" y="0"/>
            <a:chExt cx="1228" cy="1228"/>
          </a:xfrm>
        </p:grpSpPr>
        <p:sp>
          <p:nvSpPr>
            <p:cNvPr id="6227" name="Oval 36"/>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28" name="Group 37"/>
            <p:cNvGrpSpPr>
              <a:grpSpLocks/>
            </p:cNvGrpSpPr>
            <p:nvPr/>
          </p:nvGrpSpPr>
          <p:grpSpPr bwMode="auto">
            <a:xfrm>
              <a:off x="127" y="704"/>
              <a:ext cx="975" cy="325"/>
              <a:chOff x="0" y="0"/>
              <a:chExt cx="2472" cy="824"/>
            </a:xfrm>
          </p:grpSpPr>
          <p:sp>
            <p:nvSpPr>
              <p:cNvPr id="6232" name="Oval 38"/>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33" name="Oval 39"/>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29" name="Group 40"/>
            <p:cNvGrpSpPr>
              <a:grpSpLocks/>
            </p:cNvGrpSpPr>
            <p:nvPr/>
          </p:nvGrpSpPr>
          <p:grpSpPr bwMode="auto">
            <a:xfrm>
              <a:off x="293" y="264"/>
              <a:ext cx="644" cy="645"/>
              <a:chOff x="0" y="0"/>
              <a:chExt cx="644" cy="645"/>
            </a:xfrm>
          </p:grpSpPr>
          <p:sp>
            <p:nvSpPr>
              <p:cNvPr id="6230" name="Oval 41"/>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151" name="Text Box 43"/>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6152" name="Text Box 44"/>
          <p:cNvSpPr txBox="1">
            <a:spLocks noChangeArrowheads="1"/>
          </p:cNvSpPr>
          <p:nvPr/>
        </p:nvSpPr>
        <p:spPr bwMode="auto">
          <a:xfrm>
            <a:off x="2771775" y="148431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sp>
        <p:nvSpPr>
          <p:cNvPr id="6153" name="Text Box 45"/>
          <p:cNvSpPr txBox="1">
            <a:spLocks noChangeArrowheads="1"/>
          </p:cNvSpPr>
          <p:nvPr/>
        </p:nvSpPr>
        <p:spPr bwMode="auto">
          <a:xfrm>
            <a:off x="538163" y="3573463"/>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sp>
        <p:nvSpPr>
          <p:cNvPr id="6154" name="Text Box 46"/>
          <p:cNvSpPr txBox="1">
            <a:spLocks noChangeArrowheads="1"/>
          </p:cNvSpPr>
          <p:nvPr/>
        </p:nvSpPr>
        <p:spPr bwMode="auto">
          <a:xfrm>
            <a:off x="5580063" y="53482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课外活动</a:t>
            </a:r>
          </a:p>
        </p:txBody>
      </p:sp>
      <p:sp>
        <p:nvSpPr>
          <p:cNvPr id="6155" name="Text Box 47"/>
          <p:cNvSpPr txBox="1">
            <a:spLocks noChangeArrowheads="1"/>
          </p:cNvSpPr>
          <p:nvPr/>
        </p:nvSpPr>
        <p:spPr bwMode="auto">
          <a:xfrm>
            <a:off x="7162800" y="3500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sp>
        <p:nvSpPr>
          <p:cNvPr id="6156" name="Text Box 48"/>
          <p:cNvSpPr txBox="1">
            <a:spLocks noChangeArrowheads="1"/>
          </p:cNvSpPr>
          <p:nvPr/>
        </p:nvSpPr>
        <p:spPr bwMode="auto">
          <a:xfrm>
            <a:off x="5508625" y="15573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nvGrpSpPr>
          <p:cNvPr id="6157" name="Group 49"/>
          <p:cNvGrpSpPr>
            <a:grpSpLocks/>
          </p:cNvGrpSpPr>
          <p:nvPr/>
        </p:nvGrpSpPr>
        <p:grpSpPr bwMode="auto">
          <a:xfrm>
            <a:off x="2195513" y="549275"/>
            <a:ext cx="2520950" cy="2519363"/>
            <a:chOff x="0" y="0"/>
            <a:chExt cx="1588" cy="1587"/>
          </a:xfrm>
        </p:grpSpPr>
        <p:grpSp>
          <p:nvGrpSpPr>
            <p:cNvPr id="6218" name="Group 50"/>
            <p:cNvGrpSpPr>
              <a:grpSpLocks/>
            </p:cNvGrpSpPr>
            <p:nvPr/>
          </p:nvGrpSpPr>
          <p:grpSpPr bwMode="auto">
            <a:xfrm>
              <a:off x="0" y="0"/>
              <a:ext cx="1588" cy="1587"/>
              <a:chOff x="0" y="0"/>
              <a:chExt cx="1228" cy="1228"/>
            </a:xfrm>
          </p:grpSpPr>
          <p:sp>
            <p:nvSpPr>
              <p:cNvPr id="6220" name="Oval 51"/>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 name="Group 52"/>
              <p:cNvGrpSpPr>
                <a:grpSpLocks/>
              </p:cNvGrpSpPr>
              <p:nvPr/>
            </p:nvGrpSpPr>
            <p:grpSpPr bwMode="auto">
              <a:xfrm>
                <a:off x="127" y="704"/>
                <a:ext cx="975" cy="325"/>
                <a:chOff x="0" y="0"/>
                <a:chExt cx="2472" cy="824"/>
              </a:xfrm>
            </p:grpSpPr>
            <p:sp>
              <p:nvSpPr>
                <p:cNvPr id="6225" name="Oval 53"/>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26" name="Oval 54"/>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22" name="Group 55"/>
              <p:cNvGrpSpPr>
                <a:grpSpLocks/>
              </p:cNvGrpSpPr>
              <p:nvPr/>
            </p:nvGrpSpPr>
            <p:grpSpPr bwMode="auto">
              <a:xfrm>
                <a:off x="293" y="264"/>
                <a:ext cx="644" cy="645"/>
                <a:chOff x="0" y="0"/>
                <a:chExt cx="644" cy="645"/>
              </a:xfrm>
            </p:grpSpPr>
            <p:sp>
              <p:nvSpPr>
                <p:cNvPr id="6223" name="Oval 56"/>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2" name="未知">
                  <a:hlinkClick r:id="rId2" action="ppaction://hlinksldjump"/>
                </p:cNvPr>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219" name="Text Box 58">
              <a:hlinkClick r:id="rId2"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学校简介</a:t>
              </a:r>
            </a:p>
          </p:txBody>
        </p:sp>
      </p:grpSp>
      <p:grpSp>
        <p:nvGrpSpPr>
          <p:cNvPr id="6158" name="Group 59"/>
          <p:cNvGrpSpPr>
            <a:grpSpLocks/>
          </p:cNvGrpSpPr>
          <p:nvPr/>
        </p:nvGrpSpPr>
        <p:grpSpPr bwMode="auto">
          <a:xfrm>
            <a:off x="2195513" y="4338638"/>
            <a:ext cx="2519362" cy="2519362"/>
            <a:chOff x="0" y="0"/>
            <a:chExt cx="1587" cy="1587"/>
          </a:xfrm>
        </p:grpSpPr>
        <p:grpSp>
          <p:nvGrpSpPr>
            <p:cNvPr id="6209" name="Group 60"/>
            <p:cNvGrpSpPr>
              <a:grpSpLocks/>
            </p:cNvGrpSpPr>
            <p:nvPr/>
          </p:nvGrpSpPr>
          <p:grpSpPr bwMode="auto">
            <a:xfrm>
              <a:off x="0" y="0"/>
              <a:ext cx="1587" cy="1587"/>
              <a:chOff x="0" y="0"/>
              <a:chExt cx="1228" cy="1228"/>
            </a:xfrm>
          </p:grpSpPr>
          <p:sp>
            <p:nvSpPr>
              <p:cNvPr id="6211" name="Oval 61"/>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12" name="Group 62"/>
              <p:cNvGrpSpPr>
                <a:grpSpLocks/>
              </p:cNvGrpSpPr>
              <p:nvPr/>
            </p:nvGrpSpPr>
            <p:grpSpPr bwMode="auto">
              <a:xfrm>
                <a:off x="127" y="704"/>
                <a:ext cx="975" cy="325"/>
                <a:chOff x="0" y="0"/>
                <a:chExt cx="2472" cy="824"/>
              </a:xfrm>
            </p:grpSpPr>
            <p:sp>
              <p:nvSpPr>
                <p:cNvPr id="6216" name="Oval 63"/>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17" name="Oval 64"/>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13" name="Group 65"/>
              <p:cNvGrpSpPr>
                <a:grpSpLocks/>
              </p:cNvGrpSpPr>
              <p:nvPr/>
            </p:nvGrpSpPr>
            <p:grpSpPr bwMode="auto">
              <a:xfrm>
                <a:off x="293" y="264"/>
                <a:ext cx="644" cy="645"/>
                <a:chOff x="0" y="0"/>
                <a:chExt cx="644" cy="645"/>
              </a:xfrm>
            </p:grpSpPr>
            <p:sp>
              <p:nvSpPr>
                <p:cNvPr id="6214" name="Oval 66"/>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3"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210" name="Text Box 68">
              <a:hlinkHover r:id="rId3" action="ppaction://hlinksldjump"/>
            </p:cNvPr>
            <p:cNvSpPr txBox="1">
              <a:spLocks noChangeArrowheads="1"/>
            </p:cNvSpPr>
            <p:nvPr/>
          </p:nvSpPr>
          <p:spPr bwMode="auto">
            <a:xfrm>
              <a:off x="363"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32EA44"/>
                  </a:solidFill>
                  <a:ea typeface="华文行楷" panose="02010800040101010101" pitchFamily="2" charset="-122"/>
                </a:rPr>
                <a:t>大型活动安保</a:t>
              </a:r>
            </a:p>
          </p:txBody>
        </p:sp>
      </p:grpSp>
      <p:grpSp>
        <p:nvGrpSpPr>
          <p:cNvPr id="6159" name="Group 69"/>
          <p:cNvGrpSpPr>
            <a:grpSpLocks/>
          </p:cNvGrpSpPr>
          <p:nvPr/>
        </p:nvGrpSpPr>
        <p:grpSpPr bwMode="auto">
          <a:xfrm>
            <a:off x="5003800" y="4338638"/>
            <a:ext cx="2519363" cy="2519362"/>
            <a:chOff x="0" y="0"/>
            <a:chExt cx="1587" cy="1587"/>
          </a:xfrm>
        </p:grpSpPr>
        <p:grpSp>
          <p:nvGrpSpPr>
            <p:cNvPr id="6200" name="Group 70"/>
            <p:cNvGrpSpPr>
              <a:grpSpLocks/>
            </p:cNvGrpSpPr>
            <p:nvPr/>
          </p:nvGrpSpPr>
          <p:grpSpPr bwMode="auto">
            <a:xfrm>
              <a:off x="0" y="0"/>
              <a:ext cx="1587" cy="1587"/>
              <a:chOff x="0" y="0"/>
              <a:chExt cx="1228" cy="1228"/>
            </a:xfrm>
          </p:grpSpPr>
          <p:sp>
            <p:nvSpPr>
              <p:cNvPr id="6202" name="Oval 71"/>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203" name="Group 72"/>
              <p:cNvGrpSpPr>
                <a:grpSpLocks/>
              </p:cNvGrpSpPr>
              <p:nvPr/>
            </p:nvGrpSpPr>
            <p:grpSpPr bwMode="auto">
              <a:xfrm>
                <a:off x="127" y="704"/>
                <a:ext cx="975" cy="325"/>
                <a:chOff x="0" y="0"/>
                <a:chExt cx="2472" cy="824"/>
              </a:xfrm>
            </p:grpSpPr>
            <p:sp>
              <p:nvSpPr>
                <p:cNvPr id="6207" name="Oval 73"/>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08" name="Oval 74"/>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204" name="Group 75"/>
              <p:cNvGrpSpPr>
                <a:grpSpLocks/>
              </p:cNvGrpSpPr>
              <p:nvPr/>
            </p:nvGrpSpPr>
            <p:grpSpPr bwMode="auto">
              <a:xfrm>
                <a:off x="293" y="264"/>
                <a:ext cx="644" cy="645"/>
                <a:chOff x="0" y="0"/>
                <a:chExt cx="644" cy="645"/>
              </a:xfrm>
            </p:grpSpPr>
            <p:sp>
              <p:nvSpPr>
                <p:cNvPr id="6205" name="Oval 76"/>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21"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201" name="Text Box 78"/>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课外活动</a:t>
              </a:r>
            </a:p>
          </p:txBody>
        </p:sp>
      </p:grpSp>
      <p:grpSp>
        <p:nvGrpSpPr>
          <p:cNvPr id="6160" name="Group 79"/>
          <p:cNvGrpSpPr>
            <a:grpSpLocks/>
          </p:cNvGrpSpPr>
          <p:nvPr/>
        </p:nvGrpSpPr>
        <p:grpSpPr bwMode="auto">
          <a:xfrm>
            <a:off x="4932363" y="549275"/>
            <a:ext cx="2519362" cy="2519363"/>
            <a:chOff x="0" y="0"/>
            <a:chExt cx="1587" cy="1587"/>
          </a:xfrm>
        </p:grpSpPr>
        <p:grpSp>
          <p:nvGrpSpPr>
            <p:cNvPr id="6191" name="Group 80"/>
            <p:cNvGrpSpPr>
              <a:grpSpLocks/>
            </p:cNvGrpSpPr>
            <p:nvPr/>
          </p:nvGrpSpPr>
          <p:grpSpPr bwMode="auto">
            <a:xfrm>
              <a:off x="0" y="0"/>
              <a:ext cx="1587" cy="1587"/>
              <a:chOff x="0" y="0"/>
              <a:chExt cx="1228" cy="1228"/>
            </a:xfrm>
          </p:grpSpPr>
          <p:sp>
            <p:nvSpPr>
              <p:cNvPr id="6193" name="Oval 81"/>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194" name="Group 82"/>
              <p:cNvGrpSpPr>
                <a:grpSpLocks/>
              </p:cNvGrpSpPr>
              <p:nvPr/>
            </p:nvGrpSpPr>
            <p:grpSpPr bwMode="auto">
              <a:xfrm>
                <a:off x="127" y="704"/>
                <a:ext cx="975" cy="325"/>
                <a:chOff x="0" y="0"/>
                <a:chExt cx="2472" cy="824"/>
              </a:xfrm>
            </p:grpSpPr>
            <p:sp>
              <p:nvSpPr>
                <p:cNvPr id="6198" name="Oval 83"/>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199" name="Oval 84"/>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195" name="Group 85"/>
              <p:cNvGrpSpPr>
                <a:grpSpLocks/>
              </p:cNvGrpSpPr>
              <p:nvPr/>
            </p:nvGrpSpPr>
            <p:grpSpPr bwMode="auto">
              <a:xfrm>
                <a:off x="293" y="264"/>
                <a:ext cx="644" cy="645"/>
                <a:chOff x="0" y="0"/>
                <a:chExt cx="644" cy="645"/>
              </a:xfrm>
            </p:grpSpPr>
            <p:sp>
              <p:nvSpPr>
                <p:cNvPr id="6196" name="Oval 86"/>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31"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192" name="Text Box 88">
              <a:hlinkHover r:id="rId4" action="ppaction://hlinksldjump"/>
            </p:cNvPr>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grpSp>
        <p:nvGrpSpPr>
          <p:cNvPr id="6161" name="Group 89"/>
          <p:cNvGrpSpPr>
            <a:grpSpLocks/>
          </p:cNvGrpSpPr>
          <p:nvPr/>
        </p:nvGrpSpPr>
        <p:grpSpPr bwMode="auto">
          <a:xfrm>
            <a:off x="6624638" y="2492375"/>
            <a:ext cx="2519362" cy="2519363"/>
            <a:chOff x="0" y="0"/>
            <a:chExt cx="1587" cy="1587"/>
          </a:xfrm>
        </p:grpSpPr>
        <p:grpSp>
          <p:nvGrpSpPr>
            <p:cNvPr id="6182" name="Group 90"/>
            <p:cNvGrpSpPr>
              <a:grpSpLocks/>
            </p:cNvGrpSpPr>
            <p:nvPr/>
          </p:nvGrpSpPr>
          <p:grpSpPr bwMode="auto">
            <a:xfrm>
              <a:off x="0" y="0"/>
              <a:ext cx="1587" cy="1587"/>
              <a:chOff x="0" y="0"/>
              <a:chExt cx="1228" cy="1228"/>
            </a:xfrm>
          </p:grpSpPr>
          <p:sp>
            <p:nvSpPr>
              <p:cNvPr id="6184" name="Oval 91"/>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185" name="Group 92"/>
              <p:cNvGrpSpPr>
                <a:grpSpLocks/>
              </p:cNvGrpSpPr>
              <p:nvPr/>
            </p:nvGrpSpPr>
            <p:grpSpPr bwMode="auto">
              <a:xfrm>
                <a:off x="127" y="704"/>
                <a:ext cx="975" cy="325"/>
                <a:chOff x="0" y="0"/>
                <a:chExt cx="2472" cy="824"/>
              </a:xfrm>
            </p:grpSpPr>
            <p:sp>
              <p:nvSpPr>
                <p:cNvPr id="6189" name="Oval 93"/>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190" name="Oval 94"/>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186" name="Group 95"/>
              <p:cNvGrpSpPr>
                <a:grpSpLocks/>
              </p:cNvGrpSpPr>
              <p:nvPr/>
            </p:nvGrpSpPr>
            <p:grpSpPr bwMode="auto">
              <a:xfrm>
                <a:off x="293" y="264"/>
                <a:ext cx="644" cy="645"/>
                <a:chOff x="0" y="0"/>
                <a:chExt cx="644" cy="645"/>
              </a:xfrm>
            </p:grpSpPr>
            <p:sp>
              <p:nvSpPr>
                <p:cNvPr id="6187" name="Oval 96"/>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41"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183" name="Text Box 98">
              <a:hlinkHover r:id="rId5"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grpSp>
      <p:grpSp>
        <p:nvGrpSpPr>
          <p:cNvPr id="6162" name="Group 99"/>
          <p:cNvGrpSpPr>
            <a:grpSpLocks/>
          </p:cNvGrpSpPr>
          <p:nvPr/>
        </p:nvGrpSpPr>
        <p:grpSpPr bwMode="auto">
          <a:xfrm>
            <a:off x="5003800" y="4338638"/>
            <a:ext cx="2519363" cy="2519362"/>
            <a:chOff x="0" y="0"/>
            <a:chExt cx="1587" cy="1587"/>
          </a:xfrm>
        </p:grpSpPr>
        <p:grpSp>
          <p:nvGrpSpPr>
            <p:cNvPr id="6173" name="Group 100"/>
            <p:cNvGrpSpPr>
              <a:grpSpLocks/>
            </p:cNvGrpSpPr>
            <p:nvPr/>
          </p:nvGrpSpPr>
          <p:grpSpPr bwMode="auto">
            <a:xfrm>
              <a:off x="0" y="0"/>
              <a:ext cx="1587" cy="1587"/>
              <a:chOff x="0" y="0"/>
              <a:chExt cx="1228" cy="1228"/>
            </a:xfrm>
          </p:grpSpPr>
          <p:sp>
            <p:nvSpPr>
              <p:cNvPr id="6175" name="Oval 101"/>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176" name="Group 102"/>
              <p:cNvGrpSpPr>
                <a:grpSpLocks/>
              </p:cNvGrpSpPr>
              <p:nvPr/>
            </p:nvGrpSpPr>
            <p:grpSpPr bwMode="auto">
              <a:xfrm>
                <a:off x="127" y="704"/>
                <a:ext cx="975" cy="325"/>
                <a:chOff x="0" y="0"/>
                <a:chExt cx="2472" cy="824"/>
              </a:xfrm>
            </p:grpSpPr>
            <p:sp>
              <p:nvSpPr>
                <p:cNvPr id="6180" name="Oval 103"/>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181" name="Oval 104"/>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177" name="Group 105"/>
              <p:cNvGrpSpPr>
                <a:grpSpLocks/>
              </p:cNvGrpSpPr>
              <p:nvPr/>
            </p:nvGrpSpPr>
            <p:grpSpPr bwMode="auto">
              <a:xfrm>
                <a:off x="293" y="264"/>
                <a:ext cx="644" cy="645"/>
                <a:chOff x="0" y="0"/>
                <a:chExt cx="644" cy="645"/>
              </a:xfrm>
            </p:grpSpPr>
            <p:sp>
              <p:nvSpPr>
                <p:cNvPr id="6178" name="Oval 106"/>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51"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174" name="Text Box 108">
              <a:hlinkHover r:id="rId6" action="ppaction://hlinksldjump"/>
            </p:cNvPr>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第二课堂</a:t>
              </a:r>
            </a:p>
          </p:txBody>
        </p:sp>
      </p:grpSp>
      <p:grpSp>
        <p:nvGrpSpPr>
          <p:cNvPr id="6163" name="Group 109"/>
          <p:cNvGrpSpPr>
            <a:grpSpLocks/>
          </p:cNvGrpSpPr>
          <p:nvPr/>
        </p:nvGrpSpPr>
        <p:grpSpPr bwMode="auto">
          <a:xfrm>
            <a:off x="0" y="2565400"/>
            <a:ext cx="2519363" cy="2519363"/>
            <a:chOff x="0" y="0"/>
            <a:chExt cx="1587" cy="1587"/>
          </a:xfrm>
        </p:grpSpPr>
        <p:grpSp>
          <p:nvGrpSpPr>
            <p:cNvPr id="6164" name="Group 110"/>
            <p:cNvGrpSpPr>
              <a:grpSpLocks/>
            </p:cNvGrpSpPr>
            <p:nvPr/>
          </p:nvGrpSpPr>
          <p:grpSpPr bwMode="auto">
            <a:xfrm>
              <a:off x="0" y="0"/>
              <a:ext cx="1587" cy="1587"/>
              <a:chOff x="0" y="0"/>
              <a:chExt cx="1228" cy="1228"/>
            </a:xfrm>
          </p:grpSpPr>
          <p:sp>
            <p:nvSpPr>
              <p:cNvPr id="6166" name="Oval 111"/>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6167" name="Group 112"/>
              <p:cNvGrpSpPr>
                <a:grpSpLocks/>
              </p:cNvGrpSpPr>
              <p:nvPr/>
            </p:nvGrpSpPr>
            <p:grpSpPr bwMode="auto">
              <a:xfrm>
                <a:off x="127" y="704"/>
                <a:ext cx="975" cy="325"/>
                <a:chOff x="0" y="0"/>
                <a:chExt cx="2472" cy="824"/>
              </a:xfrm>
            </p:grpSpPr>
            <p:sp>
              <p:nvSpPr>
                <p:cNvPr id="6171" name="Oval 113"/>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172" name="Oval 114"/>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6168" name="Group 115"/>
              <p:cNvGrpSpPr>
                <a:grpSpLocks/>
              </p:cNvGrpSpPr>
              <p:nvPr/>
            </p:nvGrpSpPr>
            <p:grpSpPr bwMode="auto">
              <a:xfrm>
                <a:off x="293" y="264"/>
                <a:ext cx="644" cy="645"/>
                <a:chOff x="0" y="0"/>
                <a:chExt cx="644" cy="645"/>
              </a:xfrm>
            </p:grpSpPr>
            <p:sp>
              <p:nvSpPr>
                <p:cNvPr id="6169" name="Oval 116"/>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261"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6165" name="Text Box 118">
              <a:hlinkHover r:id="rId7"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5795963" y="476250"/>
            <a:ext cx="266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刑事科学技术</a:t>
            </a:r>
          </a:p>
        </p:txBody>
      </p:sp>
      <p:sp>
        <p:nvSpPr>
          <p:cNvPr id="33795" name="Rectangle 7"/>
          <p:cNvSpPr>
            <a:spLocks noChangeArrowheads="1"/>
          </p:cNvSpPr>
          <p:nvPr/>
        </p:nvSpPr>
        <p:spPr bwMode="auto">
          <a:xfrm>
            <a:off x="179388" y="1196975"/>
            <a:ext cx="44640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a:latin typeface="华文仿宋" panose="02010600040101010101" pitchFamily="2" charset="-122"/>
                <a:ea typeface="华文仿宋" panose="02010600040101010101" pitchFamily="2" charset="-122"/>
              </a:rPr>
              <a:t>       </a:t>
            </a:r>
            <a:r>
              <a:rPr lang="zh-CN" altLang="zh-CN" sz="2400">
                <a:latin typeface="华文仿宋" panose="02010600040101010101" pitchFamily="2" charset="-122"/>
                <a:ea typeface="华文仿宋" panose="02010600040101010101" pitchFamily="2" charset="-122"/>
              </a:rPr>
              <a:t>本专业培养具有良好科学素养、人文素养和警察基本素质，熟悉党和国家的路线、方针、政策，掌握本专业基础理论、基本知识与基本技能，具备开展刑事科学技术工作的职业核心能力和创新精神，能够在公安机关从事现场勘查，现场分析、重建，刑事技术信息化应用以及常规物证检验、鉴定工作的应用型高级专门人才。</a:t>
            </a:r>
            <a:endParaRPr lang="en-US" altLang="zh-CN" sz="2400">
              <a:latin typeface="华文仿宋" panose="02010600040101010101" pitchFamily="2" charset="-122"/>
              <a:ea typeface="华文仿宋" panose="02010600040101010101" pitchFamily="2" charset="-122"/>
            </a:endParaRPr>
          </a:p>
          <a:p>
            <a:pPr>
              <a:spcBef>
                <a:spcPct val="0"/>
              </a:spcBef>
              <a:buFontTx/>
              <a:buNone/>
            </a:pPr>
            <a:r>
              <a:rPr lang="zh-CN" altLang="en-US" sz="2400">
                <a:latin typeface="华文仿宋" panose="02010600040101010101" pitchFamily="2" charset="-122"/>
                <a:ea typeface="华文仿宋" panose="02010600040101010101" pitchFamily="2" charset="-122"/>
              </a:rPr>
              <a:t>        本专业限招理工类考生。</a:t>
            </a:r>
            <a:endParaRPr lang="zh-CN" altLang="en-US" sz="2400" b="1"/>
          </a:p>
          <a:p>
            <a:pPr>
              <a:spcBef>
                <a:spcPct val="0"/>
              </a:spcBef>
              <a:buFontTx/>
              <a:buNone/>
            </a:pPr>
            <a:endParaRPr lang="zh-CN" altLang="zh-CN" sz="2400">
              <a:latin typeface="华文仿宋" panose="02010600040101010101" pitchFamily="2" charset="-122"/>
              <a:ea typeface="华文仿宋" panose="02010600040101010101" pitchFamily="2" charset="-122"/>
            </a:endParaRPr>
          </a:p>
        </p:txBody>
      </p:sp>
      <p:pic>
        <p:nvPicPr>
          <p:cNvPr id="33796" name="Picture 12" descr="IMG_679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37088" y="1628775"/>
            <a:ext cx="23018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3" descr="痕迹检验"/>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8963" y="1628775"/>
            <a:ext cx="220503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4859338" y="404813"/>
            <a:ext cx="37449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安全防范工程专业</a:t>
            </a:r>
          </a:p>
        </p:txBody>
      </p:sp>
      <p:pic>
        <p:nvPicPr>
          <p:cNvPr id="34819" name="图片 7" descr="安全防范.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9125" y="1412875"/>
            <a:ext cx="47148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0813" y="5327650"/>
            <a:ext cx="8553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1.</a:t>
            </a:r>
            <a:r>
              <a:rPr lang="zh-CN" altLang="en-US" sz="2000" b="1"/>
              <a:t>安全防范工程专业方向。本专业方向要求学生具备开展安全技术防范，技术研究，工程管理，行业监管与指导，技防系统应用等工作的职业核心能力和创新精神，能够在公安部门从事安全技术防范的应用规划，宣传指导，行业管理，标准管理等工作的应用型高级专门人才。</a:t>
            </a:r>
          </a:p>
        </p:txBody>
      </p:sp>
      <p:sp>
        <p:nvSpPr>
          <p:cNvPr id="5" name="TextBox 4"/>
          <p:cNvSpPr txBox="1"/>
          <p:nvPr/>
        </p:nvSpPr>
        <p:spPr>
          <a:xfrm>
            <a:off x="187325" y="5327650"/>
            <a:ext cx="8264525" cy="1323975"/>
          </a:xfrm>
          <a:prstGeom prst="rect">
            <a:avLst/>
          </a:prstGeom>
          <a:noFill/>
        </p:spPr>
        <p:txBody>
          <a:bodyPr>
            <a:spAutoFit/>
          </a:bodyPr>
          <a:lstStyle/>
          <a:p>
            <a:pPr eaLnBrk="1" hangingPunct="1">
              <a:defRPr/>
            </a:pPr>
            <a:r>
              <a:rPr lang="en-US" altLang="zh-CN" sz="2000" b="1" dirty="0">
                <a:latin typeface="+mj-ea"/>
                <a:ea typeface="+mj-ea"/>
              </a:rPr>
              <a:t>2.</a:t>
            </a:r>
            <a:r>
              <a:rPr lang="zh-CN" altLang="en-US" sz="2000" b="1" dirty="0">
                <a:latin typeface="+mj-ea"/>
                <a:ea typeface="+mj-ea"/>
              </a:rPr>
              <a:t>警务信息技术方向。本专业方向要求学生具备开展警务信息系统的规划建设和应用保障、公安信息资源的管理与应用等工作的职业核心能力和创新精神，能够在公安部门从事公安信息管理、分析研判、勤务通信、应急通信保障等工作的应用型高级专门人才。</a:t>
            </a:r>
            <a:endParaRPr lang="zh-CN" altLang="en-US" dirty="0"/>
          </a:p>
        </p:txBody>
      </p:sp>
      <p:sp>
        <p:nvSpPr>
          <p:cNvPr id="34822" name="矩形 1"/>
          <p:cNvSpPr>
            <a:spLocks noChangeArrowheads="1"/>
          </p:cNvSpPr>
          <p:nvPr/>
        </p:nvSpPr>
        <p:spPr bwMode="auto">
          <a:xfrm>
            <a:off x="90488" y="1412875"/>
            <a:ext cx="43370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华文仿宋" panose="02010600040101010101" pitchFamily="2" charset="-122"/>
                <a:ea typeface="华文仿宋" panose="02010600040101010101" pitchFamily="2" charset="-122"/>
              </a:rPr>
              <a:t>       </a:t>
            </a:r>
            <a:r>
              <a:rPr lang="zh-CN" altLang="zh-CN" sz="2000">
                <a:latin typeface="华文仿宋" panose="02010600040101010101" pitchFamily="2" charset="-122"/>
                <a:ea typeface="华文仿宋" panose="02010600040101010101" pitchFamily="2" charset="-122"/>
              </a:rPr>
              <a:t>本专业培养掌握马克思主义基本原理，政治坚定，具有良好职业素养、科学素养和人文素养，熟悉党和国家的路线、方针、政策，全面系统地掌握本专业的基础理论、基本知识和基本技能。具备利用信息化技术开展公安预防预警处置业务工作的能力，能够在公安科技信息化领域开展工作的应用型高级专门人才。安全防范工程专业下设安全防范工程与警务信息技术两个专业方向。</a:t>
            </a:r>
            <a:endParaRPr lang="en-US" altLang="zh-CN" sz="2000">
              <a:latin typeface="华文仿宋" panose="02010600040101010101" pitchFamily="2" charset="-122"/>
              <a:ea typeface="华文仿宋" panose="02010600040101010101" pitchFamily="2" charset="-122"/>
            </a:endParaRPr>
          </a:p>
          <a:p>
            <a:pPr eaLnBrk="1" hangingPunct="1"/>
            <a:r>
              <a:rPr lang="zh-CN" altLang="en-US" sz="2000">
                <a:latin typeface="华文仿宋" panose="02010600040101010101" pitchFamily="2" charset="-122"/>
                <a:ea typeface="华文仿宋" panose="02010600040101010101" pitchFamily="2" charset="-122"/>
              </a:rPr>
              <a:t>        本专业限招理工类考生。</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4443413" y="520700"/>
            <a:ext cx="453707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ts val="2500"/>
              </a:lnSpc>
              <a:spcBef>
                <a:spcPct val="50000"/>
              </a:spcBef>
              <a:defRPr/>
            </a:pPr>
            <a:r>
              <a:rPr lang="zh-CN" altLang="en-US" sz="3200" b="1" dirty="0">
                <a:solidFill>
                  <a:srgbClr val="3C78AA"/>
                </a:solidFill>
                <a:effectLst>
                  <a:outerShdw blurRad="38100" dist="38100" dir="2700000" algn="tl">
                    <a:srgbClr val="C0C0C0"/>
                  </a:outerShdw>
                </a:effectLst>
                <a:ea typeface="华文楷体" pitchFamily="2" charset="-122"/>
              </a:rPr>
              <a:t>    公安视听技术专业</a:t>
            </a:r>
            <a:endParaRPr lang="en-US" altLang="zh-CN" sz="3200" b="1" dirty="0">
              <a:solidFill>
                <a:srgbClr val="3C78AA"/>
              </a:solidFill>
              <a:effectLst>
                <a:outerShdw blurRad="38100" dist="38100" dir="2700000" algn="tl">
                  <a:srgbClr val="C0C0C0"/>
                </a:outerShdw>
              </a:effectLst>
              <a:ea typeface="华文楷体" pitchFamily="2" charset="-122"/>
            </a:endParaRPr>
          </a:p>
          <a:p>
            <a:pPr eaLnBrk="1" hangingPunct="1">
              <a:lnSpc>
                <a:spcPts val="2500"/>
              </a:lnSpc>
              <a:spcBef>
                <a:spcPct val="50000"/>
              </a:spcBef>
              <a:defRPr/>
            </a:pPr>
            <a:r>
              <a:rPr lang="en-US" altLang="zh-CN" sz="3200" b="1" dirty="0">
                <a:solidFill>
                  <a:srgbClr val="3C78AA"/>
                </a:solidFill>
                <a:effectLst>
                  <a:outerShdw blurRad="38100" dist="38100" dir="2700000" algn="tl">
                    <a:srgbClr val="C0C0C0"/>
                  </a:outerShdw>
                </a:effectLst>
                <a:ea typeface="华文楷体" pitchFamily="2" charset="-122"/>
              </a:rPr>
              <a:t>(</a:t>
            </a:r>
            <a:r>
              <a:rPr lang="zh-CN" altLang="zh-CN" sz="3200" b="1" dirty="0">
                <a:solidFill>
                  <a:srgbClr val="3C78AA"/>
                </a:solidFill>
                <a:effectLst>
                  <a:outerShdw blurRad="38100" dist="38100" dir="2700000" algn="tl">
                    <a:srgbClr val="C0C0C0"/>
                  </a:outerShdw>
                </a:effectLst>
                <a:ea typeface="华文楷体" pitchFamily="2" charset="-122"/>
              </a:rPr>
              <a:t>视频图像侦查技术方向</a:t>
            </a:r>
            <a:r>
              <a:rPr lang="en-US" altLang="zh-CN" sz="3200" b="1" dirty="0">
                <a:solidFill>
                  <a:srgbClr val="3C78AA"/>
                </a:solidFill>
                <a:effectLst>
                  <a:outerShdw blurRad="38100" dist="38100" dir="2700000" algn="tl">
                    <a:srgbClr val="C0C0C0"/>
                  </a:outerShdw>
                </a:effectLst>
                <a:ea typeface="华文楷体" pitchFamily="2" charset="-122"/>
              </a:rPr>
              <a:t>)</a:t>
            </a:r>
            <a:endParaRPr lang="zh-CN" altLang="zh-CN" sz="3200" b="1" dirty="0">
              <a:solidFill>
                <a:srgbClr val="3C78AA"/>
              </a:solidFill>
              <a:effectLst>
                <a:outerShdw blurRad="38100" dist="38100" dir="2700000" algn="tl">
                  <a:srgbClr val="C0C0C0"/>
                </a:outerShdw>
              </a:effectLst>
              <a:ea typeface="华文楷体" pitchFamily="2" charset="-122"/>
            </a:endParaRPr>
          </a:p>
          <a:p>
            <a:pPr eaLnBrk="1" hangingPunct="1">
              <a:spcBef>
                <a:spcPct val="50000"/>
              </a:spcBef>
              <a:defRPr/>
            </a:pPr>
            <a:endParaRPr lang="zh-CN" altLang="en-US" sz="3200" b="1" dirty="0">
              <a:solidFill>
                <a:srgbClr val="3C78AA"/>
              </a:solidFill>
              <a:effectLst>
                <a:outerShdw blurRad="38100" dist="38100" dir="2700000" algn="tl">
                  <a:srgbClr val="C0C0C0"/>
                </a:outerShdw>
              </a:effectLst>
              <a:ea typeface="华文楷体" pitchFamily="2" charset="-122"/>
            </a:endParaRPr>
          </a:p>
        </p:txBody>
      </p:sp>
      <p:sp>
        <p:nvSpPr>
          <p:cNvPr id="35843" name="Rectangle 7"/>
          <p:cNvSpPr>
            <a:spLocks noChangeArrowheads="1"/>
          </p:cNvSpPr>
          <p:nvPr/>
        </p:nvSpPr>
        <p:spPr bwMode="auto">
          <a:xfrm>
            <a:off x="250825" y="1412875"/>
            <a:ext cx="88931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        公安视听技术专业</a:t>
            </a:r>
            <a:r>
              <a:rPr lang="en-US" altLang="zh-CN" sz="2400">
                <a:latin typeface="华文仿宋" panose="02010600040101010101" pitchFamily="2" charset="-122"/>
                <a:ea typeface="华文仿宋" panose="02010600040101010101" pitchFamily="2" charset="-122"/>
              </a:rPr>
              <a:t>(</a:t>
            </a:r>
            <a:r>
              <a:rPr lang="zh-CN" altLang="en-US" sz="2400">
                <a:latin typeface="华文仿宋" panose="02010600040101010101" pitchFamily="2" charset="-122"/>
                <a:ea typeface="华文仿宋" panose="02010600040101010101" pitchFamily="2" charset="-122"/>
              </a:rPr>
              <a:t>视频图</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像侦查技术方向</a:t>
            </a:r>
            <a:r>
              <a:rPr lang="en-US" altLang="zh-CN" sz="2400">
                <a:latin typeface="华文仿宋" panose="02010600040101010101" pitchFamily="2" charset="-122"/>
                <a:ea typeface="华文仿宋" panose="02010600040101010101" pitchFamily="2" charset="-122"/>
              </a:rPr>
              <a:t>)</a:t>
            </a:r>
            <a:r>
              <a:rPr lang="zh-CN" altLang="en-US" sz="2400">
                <a:latin typeface="华文仿宋" panose="02010600040101010101" pitchFamily="2" charset="-122"/>
                <a:ea typeface="华文仿宋" panose="02010600040101010101" pitchFamily="2" charset="-122"/>
              </a:rPr>
              <a:t>培养适应社会</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主义和谐社会建设需要，掌握</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马克思主义基本原理，政治坚</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定，具有良好职业素养、科学</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素养和人文素养，熟悉党和国</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家的路线、方针、政策，全面</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系统地掌握本专业的基础理论、</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基本知识和基本技能，具备开</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展视频图像获取与处理、分析</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与研判，以及视频侦查与指挥等工作的职业核心能力和创新精神，能够在公安部门利用视频图像技术从事案件侦查和社会治安管理等工作的应用型高级专门人才。</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en-US" altLang="zh-CN" sz="2400">
                <a:latin typeface="华文仿宋" panose="02010600040101010101" pitchFamily="2" charset="-122"/>
                <a:ea typeface="华文仿宋" panose="02010600040101010101" pitchFamily="2" charset="-122"/>
              </a:rPr>
              <a:t>        </a:t>
            </a:r>
            <a:r>
              <a:rPr lang="zh-CN" altLang="en-US" sz="2400">
                <a:latin typeface="华文仿宋" panose="02010600040101010101" pitchFamily="2" charset="-122"/>
                <a:ea typeface="华文仿宋" panose="02010600040101010101" pitchFamily="2" charset="-122"/>
              </a:rPr>
              <a:t>本专业限招理工类考生。</a:t>
            </a:r>
            <a:endParaRPr lang="en-US" altLang="zh-CN" sz="2400">
              <a:latin typeface="华文仿宋" panose="02010600040101010101" pitchFamily="2" charset="-122"/>
              <a:ea typeface="华文仿宋" panose="02010600040101010101" pitchFamily="2" charset="-122"/>
            </a:endParaRPr>
          </a:p>
        </p:txBody>
      </p:sp>
      <p:pic>
        <p:nvPicPr>
          <p:cNvPr id="35844" name="图片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538" y="1628775"/>
            <a:ext cx="47164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5003800" y="404813"/>
            <a:ext cx="39608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交通管理工程专业</a:t>
            </a:r>
          </a:p>
        </p:txBody>
      </p:sp>
      <p:sp>
        <p:nvSpPr>
          <p:cNvPr id="36867" name="Rectangle 7"/>
          <p:cNvSpPr>
            <a:spLocks noChangeArrowheads="1"/>
          </p:cNvSpPr>
          <p:nvPr/>
        </p:nvSpPr>
        <p:spPr bwMode="auto">
          <a:xfrm>
            <a:off x="203200" y="1098550"/>
            <a:ext cx="860742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t>        </a:t>
            </a:r>
            <a:r>
              <a:rPr lang="zh-CN" altLang="en-US" sz="2400">
                <a:latin typeface="华文仿宋" panose="02010600040101010101" pitchFamily="2" charset="-122"/>
                <a:ea typeface="华文仿宋" panose="02010600040101010101" pitchFamily="2" charset="-122"/>
              </a:rPr>
              <a:t>本专业培养忠诚可靠、专业</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精通、文武兼备、作风顽强，具</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有较高的警察素质、文化与科学</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素质，具备交通违法、交通事故</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和交通阻塞等交通事件的预防、</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控制与处置等方面的专业知识及</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能力，能够在公安机关交通管理</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zh-CN" altLang="en-US" sz="2400">
                <a:latin typeface="华文仿宋" panose="02010600040101010101" pitchFamily="2" charset="-122"/>
                <a:ea typeface="华文仿宋" panose="02010600040101010101" pitchFamily="2" charset="-122"/>
              </a:rPr>
              <a:t>部门从事道路交通管理的技术与管理等工作，具有引领行业发展潜质的应用型高级工程技术和管理人才。本专业下设交通安全工程与智能交通管理工程两个专业方向。</a:t>
            </a:r>
            <a:endParaRPr lang="en-US" altLang="zh-CN" sz="2400">
              <a:latin typeface="华文仿宋" panose="02010600040101010101" pitchFamily="2" charset="-122"/>
              <a:ea typeface="华文仿宋" panose="02010600040101010101" pitchFamily="2" charset="-122"/>
            </a:endParaRPr>
          </a:p>
          <a:p>
            <a:pPr eaLnBrk="1" hangingPunct="1">
              <a:spcBef>
                <a:spcPct val="0"/>
              </a:spcBef>
              <a:buFontTx/>
              <a:buNone/>
            </a:pPr>
            <a:r>
              <a:rPr lang="en-US" altLang="zh-CN" sz="2400">
                <a:latin typeface="华文仿宋" panose="02010600040101010101" pitchFamily="2" charset="-122"/>
                <a:ea typeface="华文仿宋" panose="02010600040101010101" pitchFamily="2" charset="-122"/>
              </a:rPr>
              <a:t>        </a:t>
            </a:r>
            <a:r>
              <a:rPr lang="zh-CN" altLang="en-US" sz="2400">
                <a:latin typeface="华文仿宋" panose="02010600040101010101" pitchFamily="2" charset="-122"/>
                <a:ea typeface="华文仿宋" panose="02010600040101010101" pitchFamily="2" charset="-122"/>
              </a:rPr>
              <a:t>本专业限招理工类考生。</a:t>
            </a:r>
            <a:endParaRPr lang="zh-CN" altLang="en-US" sz="2500">
              <a:latin typeface="华文仿宋" panose="02010600040101010101" pitchFamily="2" charset="-122"/>
              <a:ea typeface="华文仿宋" panose="02010600040101010101" pitchFamily="2" charset="-122"/>
            </a:endParaRPr>
          </a:p>
        </p:txBody>
      </p:sp>
      <p:pic>
        <p:nvPicPr>
          <p:cNvPr id="36868" name="Picture 9" descr="交通管理工程"/>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87913" y="984250"/>
            <a:ext cx="40703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03200" y="5280025"/>
            <a:ext cx="8172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1.</a:t>
            </a:r>
            <a:r>
              <a:rPr lang="zh-CN" altLang="en-US" sz="2000" b="1"/>
              <a:t>交通安全工程专业方向。本专业方向着眼于解决道路交通安全问题，培养具备交通管理工程专业基础知识以及道路交通事故的现场勘查、分析与再现、鉴定等专门知识，能够从事道路交通事故预防与处理工作及相关业务工作的高级工程技术和管理人才。</a:t>
            </a:r>
          </a:p>
        </p:txBody>
      </p:sp>
      <p:sp>
        <p:nvSpPr>
          <p:cNvPr id="3" name="TextBox 2"/>
          <p:cNvSpPr txBox="1">
            <a:spLocks noChangeArrowheads="1"/>
          </p:cNvSpPr>
          <p:nvPr/>
        </p:nvSpPr>
        <p:spPr bwMode="auto">
          <a:xfrm>
            <a:off x="203200" y="5300663"/>
            <a:ext cx="81724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2.</a:t>
            </a:r>
            <a:r>
              <a:rPr lang="zh-CN" altLang="en-US" sz="2000" b="1"/>
              <a:t>智能交通管理工程专业方向。本专业方向着眼于解决道路交通管理的科技化问题，培养具备交通管理工程专业基础知识以及智能交通管理系统设计与集成、交通违法监测、交通通信与监控等专门知识，能够从事道路交通科技管理与应用工作及相关业务工作的高级工程技术和管理人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4500563" y="404813"/>
            <a:ext cx="41036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网络安全与执法专业</a:t>
            </a:r>
          </a:p>
        </p:txBody>
      </p:sp>
      <p:sp>
        <p:nvSpPr>
          <p:cNvPr id="37891" name="Rectangle 6"/>
          <p:cNvSpPr>
            <a:spLocks noChangeArrowheads="1"/>
          </p:cNvSpPr>
          <p:nvPr/>
        </p:nvSpPr>
        <p:spPr bwMode="auto">
          <a:xfrm>
            <a:off x="179388" y="1052513"/>
            <a:ext cx="8208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t>        本专业培养具有良好的科学</a:t>
            </a:r>
            <a:endParaRPr lang="en-US" altLang="zh-CN" sz="2400"/>
          </a:p>
          <a:p>
            <a:pPr eaLnBrk="1" hangingPunct="1">
              <a:spcBef>
                <a:spcPct val="0"/>
              </a:spcBef>
              <a:buFontTx/>
              <a:buNone/>
            </a:pPr>
            <a:r>
              <a:rPr lang="zh-CN" altLang="en-US" sz="2400"/>
              <a:t>素质、人文素质和警察基本素质</a:t>
            </a:r>
            <a:r>
              <a:rPr lang="en-US" altLang="zh-CN" sz="2400"/>
              <a:t>,</a:t>
            </a:r>
          </a:p>
          <a:p>
            <a:pPr eaLnBrk="1" hangingPunct="1">
              <a:spcBef>
                <a:spcPct val="0"/>
              </a:spcBef>
              <a:buFontTx/>
              <a:buNone/>
            </a:pPr>
            <a:r>
              <a:rPr lang="zh-CN" altLang="en-US" sz="2400"/>
              <a:t>具备扎实的网络安全与执法的基</a:t>
            </a:r>
            <a:endParaRPr lang="en-US" altLang="zh-CN" sz="2400"/>
          </a:p>
          <a:p>
            <a:pPr eaLnBrk="1" hangingPunct="1">
              <a:spcBef>
                <a:spcPct val="0"/>
              </a:spcBef>
              <a:buFontTx/>
              <a:buNone/>
            </a:pPr>
            <a:r>
              <a:rPr lang="zh-CN" altLang="en-US" sz="2400"/>
              <a:t>础知识、基本技术和专业技能，</a:t>
            </a:r>
            <a:endParaRPr lang="en-US" altLang="zh-CN" sz="2400"/>
          </a:p>
          <a:p>
            <a:pPr eaLnBrk="1" hangingPunct="1">
              <a:spcBef>
                <a:spcPct val="0"/>
              </a:spcBef>
              <a:buFontTx/>
              <a:buNone/>
            </a:pPr>
            <a:r>
              <a:rPr lang="zh-CN" altLang="en-US" sz="2400"/>
              <a:t>经过针对软件开发技术、网络攻</a:t>
            </a:r>
            <a:endParaRPr lang="en-US" altLang="zh-CN" sz="2400"/>
          </a:p>
          <a:p>
            <a:pPr eaLnBrk="1" hangingPunct="1">
              <a:spcBef>
                <a:spcPct val="0"/>
              </a:spcBef>
              <a:buFontTx/>
              <a:buNone/>
            </a:pPr>
            <a:r>
              <a:rPr lang="zh-CN" altLang="en-US" sz="2400"/>
              <a:t>防技术、网络情报收集技术、网</a:t>
            </a:r>
            <a:endParaRPr lang="en-US" altLang="zh-CN" sz="2400"/>
          </a:p>
          <a:p>
            <a:pPr eaLnBrk="1" hangingPunct="1">
              <a:spcBef>
                <a:spcPct val="0"/>
              </a:spcBef>
              <a:buFontTx/>
              <a:buNone/>
            </a:pPr>
            <a:r>
              <a:rPr lang="zh-CN" altLang="en-US" sz="2400"/>
              <a:t>络犯罪侦查取证技术、电子数据</a:t>
            </a:r>
            <a:endParaRPr lang="en-US" altLang="zh-CN" sz="2400"/>
          </a:p>
          <a:p>
            <a:pPr eaLnBrk="1" hangingPunct="1">
              <a:spcBef>
                <a:spcPct val="0"/>
              </a:spcBef>
              <a:buFontTx/>
              <a:buNone/>
            </a:pPr>
            <a:r>
              <a:rPr lang="zh-CN" altLang="en-US" sz="2400"/>
              <a:t>检验鉴定技术、网络管控技术的</a:t>
            </a:r>
            <a:endParaRPr lang="en-US" altLang="zh-CN" sz="2400"/>
          </a:p>
          <a:p>
            <a:pPr eaLnBrk="1" hangingPunct="1">
              <a:spcBef>
                <a:spcPct val="0"/>
              </a:spcBef>
              <a:buFontTx/>
              <a:buNone/>
            </a:pPr>
            <a:r>
              <a:rPr lang="zh-CN" altLang="en-US" sz="2400"/>
              <a:t>专门学习与训练，能在公、检、法、国安和军队等部门中从事与网络犯罪预防、预警、控制和处置的相关执法及研究工作的应用型复合型高级专门技术人才。</a:t>
            </a:r>
            <a:endParaRPr lang="en-US" altLang="zh-CN" sz="2400"/>
          </a:p>
          <a:p>
            <a:pPr eaLnBrk="1" hangingPunct="1">
              <a:spcBef>
                <a:spcPct val="0"/>
              </a:spcBef>
              <a:buFontTx/>
              <a:buNone/>
            </a:pPr>
            <a:r>
              <a:rPr lang="en-US" altLang="zh-CN" sz="2400"/>
              <a:t>        </a:t>
            </a:r>
            <a:r>
              <a:rPr lang="zh-CN" altLang="en-US" sz="2400"/>
              <a:t>本专业限招理工类考生。</a:t>
            </a:r>
            <a:endParaRPr lang="zh-CN" altLang="en-US" sz="1800"/>
          </a:p>
        </p:txBody>
      </p:sp>
      <p:pic>
        <p:nvPicPr>
          <p:cNvPr id="37892" name="图片 7" descr="计算机犯罪勘查.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4875" y="1052513"/>
            <a:ext cx="38877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AutoShape 5"/>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34822" name="Text Box 6"/>
          <p:cNvSpPr txBox="1">
            <a:spLocks noChangeArrowheads="1"/>
          </p:cNvSpPr>
          <p:nvPr/>
        </p:nvSpPr>
        <p:spPr bwMode="auto">
          <a:xfrm>
            <a:off x="1847850" y="2268538"/>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3</a:t>
            </a:r>
          </a:p>
        </p:txBody>
      </p:sp>
      <p:sp>
        <p:nvSpPr>
          <p:cNvPr id="34823" name="Text Box 7"/>
          <p:cNvSpPr txBox="1">
            <a:spLocks noChangeArrowheads="1"/>
          </p:cNvSpPr>
          <p:nvPr/>
        </p:nvSpPr>
        <p:spPr bwMode="auto">
          <a:xfrm>
            <a:off x="1677988" y="2897188"/>
            <a:ext cx="2405062"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zh-CN" altLang="en-US" sz="2400" b="1">
                <a:solidFill>
                  <a:srgbClr val="B2B2B2"/>
                </a:solidFill>
                <a:latin typeface="HY견고딕"/>
                <a:ea typeface="黑体" panose="02010609060101010101" pitchFamily="49" charset="-122"/>
              </a:rPr>
              <a:t>第三部分</a:t>
            </a:r>
          </a:p>
        </p:txBody>
      </p:sp>
      <p:grpSp>
        <p:nvGrpSpPr>
          <p:cNvPr id="34824" name="Group 8"/>
          <p:cNvGrpSpPr>
            <a:grpSpLocks/>
          </p:cNvGrpSpPr>
          <p:nvPr/>
        </p:nvGrpSpPr>
        <p:grpSpPr bwMode="auto">
          <a:xfrm>
            <a:off x="2124075" y="1989138"/>
            <a:ext cx="6719888" cy="2363787"/>
            <a:chOff x="0" y="0"/>
            <a:chExt cx="3606" cy="1723"/>
          </a:xfrm>
        </p:grpSpPr>
        <p:sp>
          <p:nvSpPr>
            <p:cNvPr id="38923" name="Line 9"/>
            <p:cNvSpPr>
              <a:spLocks noChangeShapeType="1"/>
            </p:cNvSpPr>
            <p:nvPr/>
          </p:nvSpPr>
          <p:spPr bwMode="auto">
            <a:xfrm>
              <a:off x="0" y="0"/>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24" name="Line 10"/>
            <p:cNvSpPr>
              <a:spLocks noChangeShapeType="1"/>
            </p:cNvSpPr>
            <p:nvPr/>
          </p:nvSpPr>
          <p:spPr bwMode="auto">
            <a:xfrm>
              <a:off x="0" y="1723"/>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25" name="Line 11"/>
            <p:cNvSpPr>
              <a:spLocks noChangeShapeType="1"/>
            </p:cNvSpPr>
            <p:nvPr/>
          </p:nvSpPr>
          <p:spPr bwMode="auto">
            <a:xfrm>
              <a:off x="862" y="589"/>
              <a:ext cx="2744" cy="0"/>
            </a:xfrm>
            <a:prstGeom prst="line">
              <a:avLst/>
            </a:prstGeom>
            <a:noFill/>
            <a:ln w="25400">
              <a:solidFill>
                <a:srgbClr val="FFFFFF">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4828" name="AutoShape 12"/>
          <p:cNvSpPr>
            <a:spLocks noChangeArrowheads="1"/>
          </p:cNvSpPr>
          <p:nvPr/>
        </p:nvSpPr>
        <p:spPr bwMode="auto">
          <a:xfrm>
            <a:off x="1246188" y="2068513"/>
            <a:ext cx="2198687" cy="21986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34829" name="Text Box 13"/>
          <p:cNvSpPr txBox="1">
            <a:spLocks noChangeArrowheads="1"/>
          </p:cNvSpPr>
          <p:nvPr/>
        </p:nvSpPr>
        <p:spPr bwMode="auto">
          <a:xfrm>
            <a:off x="1835150" y="2276475"/>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3</a:t>
            </a:r>
          </a:p>
        </p:txBody>
      </p:sp>
      <p:sp>
        <p:nvSpPr>
          <p:cNvPr id="34830" name="Text Box 14"/>
          <p:cNvSpPr txBox="1">
            <a:spLocks noChangeArrowheads="1"/>
          </p:cNvSpPr>
          <p:nvPr/>
        </p:nvSpPr>
        <p:spPr bwMode="auto">
          <a:xfrm>
            <a:off x="3563938" y="2060575"/>
            <a:ext cx="4321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00">
                <a:solidFill>
                  <a:srgbClr val="DF5B5B"/>
                </a:solidFill>
                <a:ea typeface="华文行楷" panose="02010800040101010101" pitchFamily="2" charset="-122"/>
              </a:rPr>
              <a:t>中国人民公安大学</a:t>
            </a:r>
          </a:p>
        </p:txBody>
      </p:sp>
      <p:sp>
        <p:nvSpPr>
          <p:cNvPr id="34831" name="Text Box 15"/>
          <p:cNvSpPr txBox="1">
            <a:spLocks noChangeArrowheads="1"/>
          </p:cNvSpPr>
          <p:nvPr/>
        </p:nvSpPr>
        <p:spPr bwMode="auto">
          <a:xfrm>
            <a:off x="4068763" y="3068638"/>
            <a:ext cx="3816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6000">
              <a:solidFill>
                <a:srgbClr val="880AAA"/>
              </a:solidFill>
              <a:ea typeface="华文行楷" panose="02010800040101010101" pitchFamily="2" charset="-122"/>
            </a:endParaRPr>
          </a:p>
        </p:txBody>
      </p:sp>
      <p:sp>
        <p:nvSpPr>
          <p:cNvPr id="34832" name="WordArt 16"/>
          <p:cNvSpPr>
            <a:spLocks noChangeArrowheads="1" noChangeShapeType="1"/>
          </p:cNvSpPr>
          <p:nvPr/>
        </p:nvSpPr>
        <p:spPr bwMode="auto">
          <a:xfrm>
            <a:off x="3924300" y="3141663"/>
            <a:ext cx="3455988"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7F2CB2"/>
                    </a:gs>
                    <a:gs pos="100000">
                      <a:srgbClr val="C769FB"/>
                    </a:gs>
                  </a:gsLst>
                  <a:lin ang="5400000" scaled="1"/>
                </a:gradFill>
                <a:effectLst>
                  <a:outerShdw dist="45791" dir="3378596" algn="ctr" rotWithShape="0">
                    <a:srgbClr val="4D4D4D">
                      <a:alpha val="79999"/>
                    </a:srgbClr>
                  </a:outerShdw>
                </a:effectLst>
                <a:latin typeface="宋体" panose="02010600030101010101" pitchFamily="2" charset="-122"/>
              </a:rPr>
              <a:t>一日生活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heel(1)">
                                      <p:cBhvr>
                                        <p:cTn id="7" dur="500"/>
                                        <p:tgtEl>
                                          <p:spTgt spid="34821"/>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 calcmode="lin" valueType="num">
                                      <p:cBhvr>
                                        <p:cTn id="11" dur="500" fill="hold"/>
                                        <p:tgtEl>
                                          <p:spTgt spid="34822"/>
                                        </p:tgtEl>
                                        <p:attrNameLst>
                                          <p:attrName>ppt_w</p:attrName>
                                        </p:attrNameLst>
                                      </p:cBhvr>
                                      <p:tavLst>
                                        <p:tav tm="0">
                                          <p:val>
                                            <p:fltVal val="0"/>
                                          </p:val>
                                        </p:tav>
                                        <p:tav tm="100000">
                                          <p:val>
                                            <p:strVal val="#ppt_w"/>
                                          </p:val>
                                        </p:tav>
                                      </p:tavLst>
                                    </p:anim>
                                    <p:anim calcmode="lin" valueType="num">
                                      <p:cBhvr>
                                        <p:cTn id="12" dur="500" fill="hold"/>
                                        <p:tgtEl>
                                          <p:spTgt spid="34822"/>
                                        </p:tgtEl>
                                        <p:attrNameLst>
                                          <p:attrName>ppt_h</p:attrName>
                                        </p:attrNameLst>
                                      </p:cBhvr>
                                      <p:tavLst>
                                        <p:tav tm="0">
                                          <p:val>
                                            <p:fltVal val="0"/>
                                          </p:val>
                                        </p:tav>
                                        <p:tav tm="100000">
                                          <p:val>
                                            <p:strVal val="#ppt_h"/>
                                          </p:val>
                                        </p:tav>
                                      </p:tavLst>
                                    </p:anim>
                                    <p:animEffect transition="in" filter="fade">
                                      <p:cBhvr>
                                        <p:cTn id="13" dur="500"/>
                                        <p:tgtEl>
                                          <p:spTgt spid="34822"/>
                                        </p:tgtEl>
                                      </p:cBhvr>
                                    </p:animEffect>
                                  </p:childTnLst>
                                </p:cTn>
                              </p:par>
                            </p:childTnLst>
                          </p:cTn>
                        </p:par>
                        <p:par>
                          <p:cTn id="14" fill="hold" nodeType="afterGroup">
                            <p:stCondLst>
                              <p:cond delay="1000"/>
                            </p:stCondLst>
                            <p:childTnLst>
                              <p:par>
                                <p:cTn id="15" presetID="10" presetClass="exit" presetSubtype="0" fill="hold" grpId="1" nodeType="afterEffect">
                                  <p:stCondLst>
                                    <p:cond delay="0"/>
                                  </p:stCondLst>
                                  <p:childTnLst>
                                    <p:animEffect transition="out" filter="fade">
                                      <p:cBhvr>
                                        <p:cTn id="16" dur="500"/>
                                        <p:tgtEl>
                                          <p:spTgt spid="34822"/>
                                        </p:tgtEl>
                                      </p:cBhvr>
                                    </p:animEffect>
                                    <p:set>
                                      <p:cBhvr>
                                        <p:cTn id="17" dur="1" fill="hold">
                                          <p:stCondLst>
                                            <p:cond delay="499"/>
                                          </p:stCondLst>
                                        </p:cTn>
                                        <p:tgtEl>
                                          <p:spTgt spid="34822"/>
                                        </p:tgtEl>
                                        <p:attrNameLst>
                                          <p:attrName>style.visibility</p:attrName>
                                        </p:attrNameLst>
                                      </p:cBhvr>
                                      <p:to>
                                        <p:strVal val="hidden"/>
                                      </p:to>
                                    </p:set>
                                  </p:childTnLst>
                                </p:cTn>
                              </p:par>
                            </p:childTnLst>
                          </p:cTn>
                        </p:par>
                        <p:par>
                          <p:cTn id="18" fill="hold" nodeType="afterGroup">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4823"/>
                                        </p:tgtEl>
                                        <p:attrNameLst>
                                          <p:attrName>style.visibility</p:attrName>
                                        </p:attrNameLst>
                                      </p:cBhvr>
                                      <p:to>
                                        <p:strVal val="visible"/>
                                      </p:to>
                                    </p:set>
                                    <p:anim calcmode="discrete" valueType="clr">
                                      <p:cBhvr override="childStyle">
                                        <p:cTn id="21" dur="80"/>
                                        <p:tgtEl>
                                          <p:spTgt spid="348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4823"/>
                                        </p:tgtEl>
                                        <p:attrNameLst>
                                          <p:attrName>fillcolor</p:attrName>
                                        </p:attrNameLst>
                                      </p:cBhvr>
                                      <p:tavLst>
                                        <p:tav tm="0">
                                          <p:val>
                                            <p:clrVal>
                                              <a:schemeClr val="accent2"/>
                                            </p:clrVal>
                                          </p:val>
                                        </p:tav>
                                        <p:tav tm="50000">
                                          <p:val>
                                            <p:clrVal>
                                              <a:schemeClr val="hlink"/>
                                            </p:clrVal>
                                          </p:val>
                                        </p:tav>
                                      </p:tavLst>
                                    </p:anim>
                                    <p:set>
                                      <p:cBhvr>
                                        <p:cTn id="23" dur="80"/>
                                        <p:tgtEl>
                                          <p:spTgt spid="34823"/>
                                        </p:tgtEl>
                                        <p:attrNameLst>
                                          <p:attrName>fill.type</p:attrName>
                                        </p:attrNameLst>
                                      </p:cBhvr>
                                      <p:to>
                                        <p:strVal val="solid"/>
                                      </p:to>
                                    </p:set>
                                  </p:childTnLst>
                                </p:cTn>
                              </p:par>
                            </p:childTnLst>
                          </p:cTn>
                        </p:par>
                        <p:par>
                          <p:cTn id="24" fill="hold" nodeType="afterGroup">
                            <p:stCondLst>
                              <p:cond delay="1700"/>
                            </p:stCondLst>
                            <p:childTnLst>
                              <p:par>
                                <p:cTn id="25" presetID="17" presetClass="entr" presetSubtype="10" fill="hold" nodeType="afterEffect">
                                  <p:stCondLst>
                                    <p:cond delay="0"/>
                                  </p:stCondLst>
                                  <p:childTnLst>
                                    <p:set>
                                      <p:cBhvr>
                                        <p:cTn id="26" dur="1" fill="hold">
                                          <p:stCondLst>
                                            <p:cond delay="0"/>
                                          </p:stCondLst>
                                        </p:cTn>
                                        <p:tgtEl>
                                          <p:spTgt spid="34824"/>
                                        </p:tgtEl>
                                        <p:attrNameLst>
                                          <p:attrName>style.visibility</p:attrName>
                                        </p:attrNameLst>
                                      </p:cBhvr>
                                      <p:to>
                                        <p:strVal val="visible"/>
                                      </p:to>
                                    </p:set>
                                    <p:anim calcmode="lin" valueType="num">
                                      <p:cBhvr>
                                        <p:cTn id="27" dur="500" fill="hold"/>
                                        <p:tgtEl>
                                          <p:spTgt spid="34824"/>
                                        </p:tgtEl>
                                        <p:attrNameLst>
                                          <p:attrName>ppt_w</p:attrName>
                                        </p:attrNameLst>
                                      </p:cBhvr>
                                      <p:tavLst>
                                        <p:tav tm="0">
                                          <p:val>
                                            <p:fltVal val="0"/>
                                          </p:val>
                                        </p:tav>
                                        <p:tav tm="100000">
                                          <p:val>
                                            <p:strVal val="#ppt_w"/>
                                          </p:val>
                                        </p:tav>
                                      </p:tavLst>
                                    </p:anim>
                                    <p:anim calcmode="lin" valueType="num">
                                      <p:cBhvr>
                                        <p:cTn id="28" dur="500" fill="hold"/>
                                        <p:tgtEl>
                                          <p:spTgt spid="34824"/>
                                        </p:tgtEl>
                                        <p:attrNameLst>
                                          <p:attrName>ppt_h</p:attrName>
                                        </p:attrNameLst>
                                      </p:cBhvr>
                                      <p:tavLst>
                                        <p:tav tm="0">
                                          <p:val>
                                            <p:strVal val="#ppt_h"/>
                                          </p:val>
                                        </p:tav>
                                        <p:tav tm="100000">
                                          <p:val>
                                            <p:strVal val="#ppt_h"/>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34828"/>
                                        </p:tgtEl>
                                        <p:attrNameLst>
                                          <p:attrName>style.visibility</p:attrName>
                                        </p:attrNameLst>
                                      </p:cBhvr>
                                      <p:to>
                                        <p:strVal val="visible"/>
                                      </p:to>
                                    </p:set>
                                    <p:animEffect transition="in" filter="wheel(1)">
                                      <p:cBhvr>
                                        <p:cTn id="31" dur="500"/>
                                        <p:tgtEl>
                                          <p:spTgt spid="34828"/>
                                        </p:tgtEl>
                                      </p:cBhvr>
                                    </p:animEffect>
                                  </p:childTnLst>
                                </p:cTn>
                              </p:par>
                            </p:childTnLst>
                          </p:cTn>
                        </p:par>
                        <p:par>
                          <p:cTn id="32" fill="hold" nodeType="afterGroup">
                            <p:stCondLst>
                              <p:cond delay="2200"/>
                            </p:stCondLst>
                            <p:childTnLst>
                              <p:par>
                                <p:cTn id="33" presetID="53" presetClass="entr" presetSubtype="0" fill="hold" grpId="0" nodeType="afterEffect">
                                  <p:stCondLst>
                                    <p:cond delay="0"/>
                                  </p:stCondLst>
                                  <p:childTnLst>
                                    <p:set>
                                      <p:cBhvr>
                                        <p:cTn id="34" dur="1" fill="hold">
                                          <p:stCondLst>
                                            <p:cond delay="0"/>
                                          </p:stCondLst>
                                        </p:cTn>
                                        <p:tgtEl>
                                          <p:spTgt spid="34829"/>
                                        </p:tgtEl>
                                        <p:attrNameLst>
                                          <p:attrName>style.visibility</p:attrName>
                                        </p:attrNameLst>
                                      </p:cBhvr>
                                      <p:to>
                                        <p:strVal val="visible"/>
                                      </p:to>
                                    </p:set>
                                    <p:anim calcmode="lin" valueType="num">
                                      <p:cBhvr>
                                        <p:cTn id="35" dur="500" fill="hold"/>
                                        <p:tgtEl>
                                          <p:spTgt spid="34829"/>
                                        </p:tgtEl>
                                        <p:attrNameLst>
                                          <p:attrName>ppt_w</p:attrName>
                                        </p:attrNameLst>
                                      </p:cBhvr>
                                      <p:tavLst>
                                        <p:tav tm="0">
                                          <p:val>
                                            <p:fltVal val="0"/>
                                          </p:val>
                                        </p:tav>
                                        <p:tav tm="100000">
                                          <p:val>
                                            <p:strVal val="#ppt_w"/>
                                          </p:val>
                                        </p:tav>
                                      </p:tavLst>
                                    </p:anim>
                                    <p:anim calcmode="lin" valueType="num">
                                      <p:cBhvr>
                                        <p:cTn id="36" dur="500" fill="hold"/>
                                        <p:tgtEl>
                                          <p:spTgt spid="34829"/>
                                        </p:tgtEl>
                                        <p:attrNameLst>
                                          <p:attrName>ppt_h</p:attrName>
                                        </p:attrNameLst>
                                      </p:cBhvr>
                                      <p:tavLst>
                                        <p:tav tm="0">
                                          <p:val>
                                            <p:fltVal val="0"/>
                                          </p:val>
                                        </p:tav>
                                        <p:tav tm="100000">
                                          <p:val>
                                            <p:strVal val="#ppt_h"/>
                                          </p:val>
                                        </p:tav>
                                      </p:tavLst>
                                    </p:anim>
                                    <p:animEffect transition="in" filter="fade">
                                      <p:cBhvr>
                                        <p:cTn id="37" dur="500"/>
                                        <p:tgtEl>
                                          <p:spTgt spid="34829"/>
                                        </p:tgtEl>
                                      </p:cBhvr>
                                    </p:animEffect>
                                  </p:childTnLst>
                                </p:cTn>
                              </p:par>
                            </p:childTnLst>
                          </p:cTn>
                        </p:par>
                        <p:par>
                          <p:cTn id="38" fill="hold" nodeType="afterGroup">
                            <p:stCondLst>
                              <p:cond delay="2700"/>
                            </p:stCondLst>
                            <p:childTnLst>
                              <p:par>
                                <p:cTn id="39" presetID="10" presetClass="exit" presetSubtype="0" fill="hold" grpId="1" nodeType="afterEffect">
                                  <p:stCondLst>
                                    <p:cond delay="0"/>
                                  </p:stCondLst>
                                  <p:childTnLst>
                                    <p:animEffect transition="out" filter="fade">
                                      <p:cBhvr>
                                        <p:cTn id="40" dur="500"/>
                                        <p:tgtEl>
                                          <p:spTgt spid="34829"/>
                                        </p:tgtEl>
                                      </p:cBhvr>
                                    </p:animEffect>
                                    <p:set>
                                      <p:cBhvr>
                                        <p:cTn id="41" dur="1" fill="hold">
                                          <p:stCondLst>
                                            <p:cond delay="499"/>
                                          </p:stCondLst>
                                        </p:cTn>
                                        <p:tgtEl>
                                          <p:spTgt spid="34829"/>
                                        </p:tgtEl>
                                        <p:attrNameLst>
                                          <p:attrName>style.visibility</p:attrName>
                                        </p:attrNameLst>
                                      </p:cBhvr>
                                      <p:to>
                                        <p:strVal val="hidden"/>
                                      </p:to>
                                    </p:set>
                                  </p:childTnLst>
                                </p:cTn>
                              </p:par>
                              <p:par>
                                <p:cTn id="42" presetID="30" presetClass="entr" presetSubtype="0" fill="hold" grpId="0" nodeType="withEffect">
                                  <p:stCondLst>
                                    <p:cond delay="0"/>
                                  </p:stCondLst>
                                  <p:childTnLst>
                                    <p:set>
                                      <p:cBhvr>
                                        <p:cTn id="43" dur="1" fill="hold">
                                          <p:stCondLst>
                                            <p:cond delay="0"/>
                                          </p:stCondLst>
                                        </p:cTn>
                                        <p:tgtEl>
                                          <p:spTgt spid="34830"/>
                                        </p:tgtEl>
                                        <p:attrNameLst>
                                          <p:attrName>style.visibility</p:attrName>
                                        </p:attrNameLst>
                                      </p:cBhvr>
                                      <p:to>
                                        <p:strVal val="visible"/>
                                      </p:to>
                                    </p:set>
                                    <p:animEffect transition="in" filter="fade">
                                      <p:cBhvr>
                                        <p:cTn id="44" dur="800" decel="100000"/>
                                        <p:tgtEl>
                                          <p:spTgt spid="34830"/>
                                        </p:tgtEl>
                                      </p:cBhvr>
                                    </p:animEffect>
                                    <p:anim calcmode="lin" valueType="num">
                                      <p:cBhvr>
                                        <p:cTn id="45" dur="800" decel="100000" fill="hold"/>
                                        <p:tgtEl>
                                          <p:spTgt spid="34830"/>
                                        </p:tgtEl>
                                        <p:attrNameLst>
                                          <p:attrName>style.rotation</p:attrName>
                                        </p:attrNameLst>
                                      </p:cBhvr>
                                      <p:tavLst>
                                        <p:tav tm="0">
                                          <p:val>
                                            <p:fltVal val="-90"/>
                                          </p:val>
                                        </p:tav>
                                        <p:tav tm="100000">
                                          <p:val>
                                            <p:fltVal val="0"/>
                                          </p:val>
                                        </p:tav>
                                      </p:tavLst>
                                    </p:anim>
                                    <p:anim calcmode="lin" valueType="num">
                                      <p:cBhvr>
                                        <p:cTn id="46" dur="800" decel="100000" fill="hold"/>
                                        <p:tgtEl>
                                          <p:spTgt spid="34830"/>
                                        </p:tgtEl>
                                        <p:attrNameLst>
                                          <p:attrName>ppt_x</p:attrName>
                                        </p:attrNameLst>
                                      </p:cBhvr>
                                      <p:tavLst>
                                        <p:tav tm="0">
                                          <p:val>
                                            <p:strVal val="#ppt_x+0.4"/>
                                          </p:val>
                                        </p:tav>
                                        <p:tav tm="100000">
                                          <p:val>
                                            <p:strVal val="#ppt_x-0.05"/>
                                          </p:val>
                                        </p:tav>
                                      </p:tavLst>
                                    </p:anim>
                                    <p:anim calcmode="lin" valueType="num">
                                      <p:cBhvr>
                                        <p:cTn id="47" dur="800" decel="100000" fill="hold"/>
                                        <p:tgtEl>
                                          <p:spTgt spid="34830"/>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4830"/>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4830"/>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nodePh="1">
                                  <p:stCondLst>
                                    <p:cond delay="0"/>
                                  </p:stCondLst>
                                  <p:endCondLst>
                                    <p:cond evt="begin" delay="0">
                                      <p:tn val="50"/>
                                    </p:cond>
                                  </p:endCondLst>
                                  <p:childTnLst>
                                    <p:set>
                                      <p:cBhvr>
                                        <p:cTn id="51" dur="1" fill="hold">
                                          <p:stCondLst>
                                            <p:cond delay="0"/>
                                          </p:stCondLst>
                                        </p:cTn>
                                        <p:tgtEl>
                                          <p:spTgt spid="34831"/>
                                        </p:tgtEl>
                                        <p:attrNameLst>
                                          <p:attrName>style.visibility</p:attrName>
                                        </p:attrNameLst>
                                      </p:cBhvr>
                                      <p:to>
                                        <p:strVal val="visible"/>
                                      </p:to>
                                    </p:set>
                                    <p:animEffect transition="in" filter="fade">
                                      <p:cBhvr>
                                        <p:cTn id="52" dur="800" decel="100000"/>
                                        <p:tgtEl>
                                          <p:spTgt spid="34831"/>
                                        </p:tgtEl>
                                      </p:cBhvr>
                                    </p:animEffect>
                                    <p:anim calcmode="lin" valueType="num">
                                      <p:cBhvr>
                                        <p:cTn id="53" dur="800" decel="100000" fill="hold"/>
                                        <p:tgtEl>
                                          <p:spTgt spid="34831"/>
                                        </p:tgtEl>
                                        <p:attrNameLst>
                                          <p:attrName>style.rotation</p:attrName>
                                        </p:attrNameLst>
                                      </p:cBhvr>
                                      <p:tavLst>
                                        <p:tav tm="0">
                                          <p:val>
                                            <p:fltVal val="-90"/>
                                          </p:val>
                                        </p:tav>
                                        <p:tav tm="100000">
                                          <p:val>
                                            <p:fltVal val="0"/>
                                          </p:val>
                                        </p:tav>
                                      </p:tavLst>
                                    </p:anim>
                                    <p:anim calcmode="lin" valueType="num">
                                      <p:cBhvr>
                                        <p:cTn id="54" dur="800" decel="100000" fill="hold"/>
                                        <p:tgtEl>
                                          <p:spTgt spid="34831"/>
                                        </p:tgtEl>
                                        <p:attrNameLst>
                                          <p:attrName>ppt_x</p:attrName>
                                        </p:attrNameLst>
                                      </p:cBhvr>
                                      <p:tavLst>
                                        <p:tav tm="0">
                                          <p:val>
                                            <p:strVal val="#ppt_x+0.4"/>
                                          </p:val>
                                        </p:tav>
                                        <p:tav tm="100000">
                                          <p:val>
                                            <p:strVal val="#ppt_x-0.05"/>
                                          </p:val>
                                        </p:tav>
                                      </p:tavLst>
                                    </p:anim>
                                    <p:anim calcmode="lin" valueType="num">
                                      <p:cBhvr>
                                        <p:cTn id="55" dur="800" decel="100000" fill="hold"/>
                                        <p:tgtEl>
                                          <p:spTgt spid="3483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483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4831"/>
                                        </p:tgtEl>
                                        <p:attrNameLst>
                                          <p:attrName>ppt_y</p:attrName>
                                        </p:attrNameLst>
                                      </p:cBhvr>
                                      <p:tavLst>
                                        <p:tav tm="0">
                                          <p:val>
                                            <p:strVal val="#ppt_y+0.1"/>
                                          </p:val>
                                        </p:tav>
                                        <p:tav tm="100000">
                                          <p:val>
                                            <p:strVal val="#ppt_y"/>
                                          </p:val>
                                        </p:tav>
                                      </p:tavLst>
                                    </p:anim>
                                  </p:childTnLst>
                                </p:cTn>
                              </p:par>
                              <p:par>
                                <p:cTn id="58" presetID="30" presetClass="entr" presetSubtype="0" fill="hold" grpId="0" nodeType="withEffect">
                                  <p:stCondLst>
                                    <p:cond delay="0"/>
                                  </p:stCondLst>
                                  <p:childTnLst>
                                    <p:set>
                                      <p:cBhvr>
                                        <p:cTn id="59" dur="1" fill="hold">
                                          <p:stCondLst>
                                            <p:cond delay="0"/>
                                          </p:stCondLst>
                                        </p:cTn>
                                        <p:tgtEl>
                                          <p:spTgt spid="34832"/>
                                        </p:tgtEl>
                                        <p:attrNameLst>
                                          <p:attrName>style.visibility</p:attrName>
                                        </p:attrNameLst>
                                      </p:cBhvr>
                                      <p:to>
                                        <p:strVal val="visible"/>
                                      </p:to>
                                    </p:set>
                                    <p:animEffect transition="in" filter="fade">
                                      <p:cBhvr>
                                        <p:cTn id="60" dur="800" decel="100000"/>
                                        <p:tgtEl>
                                          <p:spTgt spid="34832"/>
                                        </p:tgtEl>
                                      </p:cBhvr>
                                    </p:animEffect>
                                    <p:anim calcmode="lin" valueType="num">
                                      <p:cBhvr>
                                        <p:cTn id="61" dur="800" decel="100000" fill="hold"/>
                                        <p:tgtEl>
                                          <p:spTgt spid="34832"/>
                                        </p:tgtEl>
                                        <p:attrNameLst>
                                          <p:attrName>style.rotation</p:attrName>
                                        </p:attrNameLst>
                                      </p:cBhvr>
                                      <p:tavLst>
                                        <p:tav tm="0">
                                          <p:val>
                                            <p:fltVal val="-90"/>
                                          </p:val>
                                        </p:tav>
                                        <p:tav tm="100000">
                                          <p:val>
                                            <p:fltVal val="0"/>
                                          </p:val>
                                        </p:tav>
                                      </p:tavLst>
                                    </p:anim>
                                    <p:anim calcmode="lin" valueType="num">
                                      <p:cBhvr>
                                        <p:cTn id="62" dur="800" decel="100000" fill="hold"/>
                                        <p:tgtEl>
                                          <p:spTgt spid="34832"/>
                                        </p:tgtEl>
                                        <p:attrNameLst>
                                          <p:attrName>ppt_x</p:attrName>
                                        </p:attrNameLst>
                                      </p:cBhvr>
                                      <p:tavLst>
                                        <p:tav tm="0">
                                          <p:val>
                                            <p:strVal val="#ppt_x+0.4"/>
                                          </p:val>
                                        </p:tav>
                                        <p:tav tm="100000">
                                          <p:val>
                                            <p:strVal val="#ppt_x-0.05"/>
                                          </p:val>
                                        </p:tav>
                                      </p:tavLst>
                                    </p:anim>
                                    <p:anim calcmode="lin" valueType="num">
                                      <p:cBhvr>
                                        <p:cTn id="63" dur="800" decel="100000" fill="hold"/>
                                        <p:tgtEl>
                                          <p:spTgt spid="34832"/>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34832"/>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348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utoUpdateAnimBg="0"/>
      <p:bldP spid="34822" grpId="1" autoUpdateAnimBg="0"/>
      <p:bldP spid="34823" grpId="0" autoUpdateAnimBg="0"/>
      <p:bldP spid="34828" grpId="0" animBg="1"/>
      <p:bldP spid="34829" grpId="0" autoUpdateAnimBg="0"/>
      <p:bldP spid="34829" grpId="1" autoUpdateAnimBg="0"/>
      <p:bldP spid="34830" grpId="0" autoUpdateAnimBg="0"/>
      <p:bldP spid="34831" grpId="0" autoUpdateAnimBg="0"/>
      <p:bldP spid="348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4" descr="学生宿舍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4438" y="2133600"/>
            <a:ext cx="6408737"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_DSC009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836613"/>
            <a:ext cx="322580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7"/>
          <p:cNvSpPr txBox="1">
            <a:spLocks noChangeArrowheads="1"/>
          </p:cNvSpPr>
          <p:nvPr/>
        </p:nvSpPr>
        <p:spPr bwMode="auto">
          <a:xfrm>
            <a:off x="5940425" y="260350"/>
            <a:ext cx="266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600" b="1">
                <a:solidFill>
                  <a:srgbClr val="3C78AA"/>
                </a:solidFill>
                <a:effectLst>
                  <a:outerShdw blurRad="38100" dist="38100" dir="2700000" algn="tl">
                    <a:srgbClr val="C0C0C0"/>
                  </a:outerShdw>
                </a:effectLst>
                <a:ea typeface="华文楷体" pitchFamily="2" charset="-122"/>
              </a:rPr>
              <a:t>一日生活</a:t>
            </a:r>
          </a:p>
        </p:txBody>
      </p:sp>
      <p:sp>
        <p:nvSpPr>
          <p:cNvPr id="37896" name="Text Box 8"/>
          <p:cNvSpPr txBox="1">
            <a:spLocks noChangeArrowheads="1"/>
          </p:cNvSpPr>
          <p:nvPr/>
        </p:nvSpPr>
        <p:spPr bwMode="auto">
          <a:xfrm>
            <a:off x="5076825" y="1268413"/>
            <a:ext cx="2736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effectLst>
                  <a:outerShdw blurRad="38100" dist="38100" dir="2700000" algn="tl">
                    <a:srgbClr val="C0C0C0"/>
                  </a:outerShdw>
                </a:effectLst>
              </a:rPr>
              <a:t>规范化内务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ppt_x"/>
                                          </p:val>
                                        </p:tav>
                                        <p:tav tm="100000">
                                          <p:val>
                                            <p:strVal val="#ppt_x"/>
                                          </p:val>
                                        </p:tav>
                                      </p:tavLst>
                                    </p:anim>
                                    <p:anim calcmode="lin" valueType="num">
                                      <p:cBhvr additive="base">
                                        <p:cTn id="8"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ppt_x"/>
                                          </p:val>
                                        </p:tav>
                                        <p:tav tm="100000">
                                          <p:val>
                                            <p:strVal val="#ppt_x"/>
                                          </p:val>
                                        </p:tav>
                                      </p:tavLst>
                                    </p:anim>
                                    <p:anim calcmode="lin" valueType="num">
                                      <p:cBhvr additive="base">
                                        <p:cTn id="14"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ppt_x"/>
                                          </p:val>
                                        </p:tav>
                                        <p:tav tm="100000">
                                          <p:val>
                                            <p:strVal val="#ppt_x"/>
                                          </p:val>
                                        </p:tav>
                                      </p:tavLst>
                                    </p:anim>
                                    <p:anim calcmode="lin" valueType="num">
                                      <p:cBhvr additive="base">
                                        <p:cTn id="20"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Text Box 5"/>
          <p:cNvSpPr txBox="1">
            <a:spLocks noChangeArrowheads="1"/>
          </p:cNvSpPr>
          <p:nvPr/>
        </p:nvSpPr>
        <p:spPr bwMode="auto">
          <a:xfrm>
            <a:off x="7572375" y="1484313"/>
            <a:ext cx="7334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3600">
                <a:ea typeface="华文新魏" panose="02010800040101010101" pitchFamily="2" charset="-122"/>
              </a:rPr>
              <a:t>上课队列</a:t>
            </a:r>
          </a:p>
        </p:txBody>
      </p:sp>
      <p:sp>
        <p:nvSpPr>
          <p:cNvPr id="80903" name="Text Box 7"/>
          <p:cNvSpPr txBox="1">
            <a:spLocks noChangeArrowheads="1"/>
          </p:cNvSpPr>
          <p:nvPr/>
        </p:nvSpPr>
        <p:spPr bwMode="auto">
          <a:xfrm>
            <a:off x="5940425" y="260350"/>
            <a:ext cx="266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600" b="1">
                <a:solidFill>
                  <a:srgbClr val="3C78AA"/>
                </a:solidFill>
                <a:effectLst>
                  <a:outerShdw blurRad="38100" dist="38100" dir="2700000" algn="tl">
                    <a:srgbClr val="C0C0C0"/>
                  </a:outerShdw>
                </a:effectLst>
                <a:ea typeface="华文楷体" pitchFamily="2" charset="-122"/>
              </a:rPr>
              <a:t>一日生活</a:t>
            </a:r>
          </a:p>
        </p:txBody>
      </p:sp>
      <p:pic>
        <p:nvPicPr>
          <p:cNvPr id="80904" name="Picture 1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 y="1458913"/>
            <a:ext cx="6510338"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descr="DSC_138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458913"/>
            <a:ext cx="65103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additive="base">
                                        <p:cTn id="7" dur="500" fill="hold"/>
                                        <p:tgtEl>
                                          <p:spTgt spid="80904"/>
                                        </p:tgtEl>
                                        <p:attrNameLst>
                                          <p:attrName>ppt_x</p:attrName>
                                        </p:attrNameLst>
                                      </p:cBhvr>
                                      <p:tavLst>
                                        <p:tav tm="0">
                                          <p:val>
                                            <p:strVal val="#ppt_x"/>
                                          </p:val>
                                        </p:tav>
                                        <p:tav tm="100000">
                                          <p:val>
                                            <p:strVal val="#ppt_x"/>
                                          </p:val>
                                        </p:tav>
                                      </p:tavLst>
                                    </p:anim>
                                    <p:anim calcmode="lin" valueType="num">
                                      <p:cBhvr additive="base">
                                        <p:cTn id="8" dur="500" fill="hold"/>
                                        <p:tgtEl>
                                          <p:spTgt spid="809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902">
                                            <p:txEl>
                                              <p:pRg st="0" end="0"/>
                                            </p:txEl>
                                          </p:spTgt>
                                        </p:tgtEl>
                                        <p:attrNameLst>
                                          <p:attrName>style.visibility</p:attrName>
                                        </p:attrNameLst>
                                      </p:cBhvr>
                                      <p:to>
                                        <p:strVal val="visible"/>
                                      </p:to>
                                    </p:set>
                                    <p:anim calcmode="lin" valueType="num">
                                      <p:cBhvr additive="base">
                                        <p:cTn id="11" dur="1000" fill="hold"/>
                                        <p:tgtEl>
                                          <p:spTgt spid="8090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09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0901"/>
                                        </p:tgtEl>
                                        <p:attrNameLst>
                                          <p:attrName>style.visibility</p:attrName>
                                        </p:attrNameLst>
                                      </p:cBhvr>
                                      <p:to>
                                        <p:strVal val="visible"/>
                                      </p:to>
                                    </p:set>
                                    <p:anim calcmode="lin" valueType="num">
                                      <p:cBhvr additive="base">
                                        <p:cTn id="17" dur="1000" fill="hold"/>
                                        <p:tgtEl>
                                          <p:spTgt spid="80901"/>
                                        </p:tgtEl>
                                        <p:attrNameLst>
                                          <p:attrName>ppt_x</p:attrName>
                                        </p:attrNameLst>
                                      </p:cBhvr>
                                      <p:tavLst>
                                        <p:tav tm="0">
                                          <p:val>
                                            <p:strVal val="#ppt_x"/>
                                          </p:val>
                                        </p:tav>
                                        <p:tav tm="100000">
                                          <p:val>
                                            <p:strVal val="#ppt_x"/>
                                          </p:val>
                                        </p:tav>
                                      </p:tavLst>
                                    </p:anim>
                                    <p:anim calcmode="lin" valueType="num">
                                      <p:cBhvr additive="base">
                                        <p:cTn id="18" dur="10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7" name="Group 5"/>
          <p:cNvGrpSpPr>
            <a:grpSpLocks/>
          </p:cNvGrpSpPr>
          <p:nvPr/>
        </p:nvGrpSpPr>
        <p:grpSpPr bwMode="auto">
          <a:xfrm>
            <a:off x="539750" y="1484313"/>
            <a:ext cx="3817938" cy="3960812"/>
            <a:chOff x="0" y="0"/>
            <a:chExt cx="2405" cy="2495"/>
          </a:xfrm>
        </p:grpSpPr>
        <p:sp>
          <p:nvSpPr>
            <p:cNvPr id="41991" name="Text Box 6"/>
            <p:cNvSpPr txBox="1">
              <a:spLocks noChangeArrowheads="1"/>
            </p:cNvSpPr>
            <p:nvPr/>
          </p:nvSpPr>
          <p:spPr bwMode="auto">
            <a:xfrm>
              <a:off x="0" y="136"/>
              <a:ext cx="462"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3600">
                  <a:ea typeface="华文行楷" panose="02010800040101010101" pitchFamily="2" charset="-122"/>
                </a:rPr>
                <a:t>痕迹检验</a:t>
              </a:r>
            </a:p>
          </p:txBody>
        </p:sp>
        <p:pic>
          <p:nvPicPr>
            <p:cNvPr id="41992" name="Picture 2" descr="31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9" y="0"/>
              <a:ext cx="1906"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0" name="Group 8"/>
          <p:cNvGrpSpPr>
            <a:grpSpLocks/>
          </p:cNvGrpSpPr>
          <p:nvPr/>
        </p:nvGrpSpPr>
        <p:grpSpPr bwMode="auto">
          <a:xfrm>
            <a:off x="4500563" y="1484313"/>
            <a:ext cx="3624262" cy="3960812"/>
            <a:chOff x="0" y="0"/>
            <a:chExt cx="2283" cy="2495"/>
          </a:xfrm>
        </p:grpSpPr>
        <p:sp>
          <p:nvSpPr>
            <p:cNvPr id="41989" name="Text Box 7"/>
            <p:cNvSpPr txBox="1">
              <a:spLocks noChangeArrowheads="1"/>
            </p:cNvSpPr>
            <p:nvPr/>
          </p:nvSpPr>
          <p:spPr bwMode="auto">
            <a:xfrm>
              <a:off x="1821" y="590"/>
              <a:ext cx="462"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3600">
                  <a:ea typeface="华文行楷" panose="02010800040101010101" pitchFamily="2" charset="-122"/>
                </a:rPr>
                <a:t>实验课程</a:t>
              </a:r>
            </a:p>
          </p:txBody>
        </p:sp>
        <p:pic>
          <p:nvPicPr>
            <p:cNvPr id="41990" name="Picture 4" descr="IMG_676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6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4" name="Text Box 12"/>
          <p:cNvSpPr txBox="1">
            <a:spLocks noChangeArrowheads="1"/>
          </p:cNvSpPr>
          <p:nvPr/>
        </p:nvSpPr>
        <p:spPr bwMode="auto">
          <a:xfrm>
            <a:off x="5580063" y="260350"/>
            <a:ext cx="266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600" b="1">
                <a:solidFill>
                  <a:srgbClr val="3C78AA"/>
                </a:solidFill>
                <a:effectLst>
                  <a:outerShdw blurRad="38100" dist="38100" dir="2700000" algn="tl">
                    <a:srgbClr val="C0C0C0"/>
                  </a:outerShdw>
                </a:effectLst>
                <a:ea typeface="华文楷体" pitchFamily="2" charset="-122"/>
              </a:rPr>
              <a:t>课堂教学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0-#ppt_w/2"/>
                                          </p:val>
                                        </p:tav>
                                        <p:tav tm="100000">
                                          <p:val>
                                            <p:strVal val="#ppt_x"/>
                                          </p:val>
                                        </p:tav>
                                      </p:tavLst>
                                    </p:anim>
                                    <p:anim calcmode="lin" valueType="num">
                                      <p:cBhvr additive="base">
                                        <p:cTn id="8" dur="500" fill="hold"/>
                                        <p:tgtEl>
                                          <p:spTgt spid="389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920"/>
                                        </p:tgtEl>
                                        <p:attrNameLst>
                                          <p:attrName>style.visibility</p:attrName>
                                        </p:attrNameLst>
                                      </p:cBhvr>
                                      <p:to>
                                        <p:strVal val="visible"/>
                                      </p:to>
                                    </p:set>
                                    <p:anim calcmode="lin" valueType="num">
                                      <p:cBhvr additive="base">
                                        <p:cTn id="11" dur="500" fill="hold"/>
                                        <p:tgtEl>
                                          <p:spTgt spid="38920"/>
                                        </p:tgtEl>
                                        <p:attrNameLst>
                                          <p:attrName>ppt_x</p:attrName>
                                        </p:attrNameLst>
                                      </p:cBhvr>
                                      <p:tavLst>
                                        <p:tav tm="0">
                                          <p:val>
                                            <p:strVal val="1+#ppt_w/2"/>
                                          </p:val>
                                        </p:tav>
                                        <p:tav tm="100000">
                                          <p:val>
                                            <p:strVal val="#ppt_x"/>
                                          </p:val>
                                        </p:tav>
                                      </p:tavLst>
                                    </p:anim>
                                    <p:anim calcmode="lin" valueType="num">
                                      <p:cBhvr additive="base">
                                        <p:cTn id="12"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3132138" y="1196975"/>
            <a:ext cx="2622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t>课后讨论学习</a:t>
            </a:r>
          </a:p>
        </p:txBody>
      </p:sp>
      <p:pic>
        <p:nvPicPr>
          <p:cNvPr id="39942" name="Picture 3" descr="IMG_675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7900" y="2060575"/>
            <a:ext cx="40322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 descr="IMG_67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313" y="2060575"/>
            <a:ext cx="42481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42"/>
                                        </p:tgtEl>
                                        <p:attrNameLst>
                                          <p:attrName>style.visibility</p:attrName>
                                        </p:attrNameLst>
                                      </p:cBhvr>
                                      <p:to>
                                        <p:strVal val="visible"/>
                                      </p:to>
                                    </p:set>
                                    <p:anim calcmode="lin" valueType="num">
                                      <p:cBhvr additive="base">
                                        <p:cTn id="11" dur="500" fill="hold"/>
                                        <p:tgtEl>
                                          <p:spTgt spid="39942"/>
                                        </p:tgtEl>
                                        <p:attrNameLst>
                                          <p:attrName>ppt_x</p:attrName>
                                        </p:attrNameLst>
                                      </p:cBhvr>
                                      <p:tavLst>
                                        <p:tav tm="0">
                                          <p:val>
                                            <p:strVal val="#ppt_x"/>
                                          </p:val>
                                        </p:tav>
                                        <p:tav tm="100000">
                                          <p:val>
                                            <p:strVal val="#ppt_x"/>
                                          </p:val>
                                        </p:tav>
                                      </p:tavLst>
                                    </p:anim>
                                    <p:anim calcmode="lin" valueType="num">
                                      <p:cBhvr additive="base">
                                        <p:cTn id="12" dur="500" fill="hold"/>
                                        <p:tgtEl>
                                          <p:spTgt spid="39942"/>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9941"/>
                                        </p:tgtEl>
                                        <p:attrNameLst>
                                          <p:attrName>style.visibility</p:attrName>
                                        </p:attrNameLst>
                                      </p:cBhvr>
                                      <p:to>
                                        <p:strVal val="visible"/>
                                      </p:to>
                                    </p:set>
                                    <p:anim calcmode="lin" valueType="num">
                                      <p:cBhvr additive="base">
                                        <p:cTn id="15" dur="500" fill="hold"/>
                                        <p:tgtEl>
                                          <p:spTgt spid="39941"/>
                                        </p:tgtEl>
                                        <p:attrNameLst>
                                          <p:attrName>ppt_x</p:attrName>
                                        </p:attrNameLst>
                                      </p:cBhvr>
                                      <p:tavLst>
                                        <p:tav tm="0">
                                          <p:val>
                                            <p:strVal val="#ppt_x"/>
                                          </p:val>
                                        </p:tav>
                                        <p:tav tm="100000">
                                          <p:val>
                                            <p:strVal val="#ppt_x"/>
                                          </p:val>
                                        </p:tav>
                                      </p:tavLst>
                                    </p:anim>
                                    <p:anim calcmode="lin" valueType="num">
                                      <p:cBhvr additive="base">
                                        <p:cTn id="16" dur="500" fill="hold"/>
                                        <p:tgtEl>
                                          <p:spTgt spid="399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
          <p:cNvGrpSpPr>
            <a:grpSpLocks/>
          </p:cNvGrpSpPr>
          <p:nvPr/>
        </p:nvGrpSpPr>
        <p:grpSpPr bwMode="auto">
          <a:xfrm>
            <a:off x="2195513" y="549275"/>
            <a:ext cx="2520950" cy="2519363"/>
            <a:chOff x="0" y="0"/>
            <a:chExt cx="1228" cy="1228"/>
          </a:xfrm>
        </p:grpSpPr>
        <p:sp>
          <p:nvSpPr>
            <p:cNvPr id="7278" name="Oval 4"/>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79" name="Group 5"/>
            <p:cNvGrpSpPr>
              <a:grpSpLocks/>
            </p:cNvGrpSpPr>
            <p:nvPr/>
          </p:nvGrpSpPr>
          <p:grpSpPr bwMode="auto">
            <a:xfrm>
              <a:off x="127" y="704"/>
              <a:ext cx="975" cy="325"/>
              <a:chOff x="0" y="0"/>
              <a:chExt cx="2472" cy="824"/>
            </a:xfrm>
          </p:grpSpPr>
          <p:sp>
            <p:nvSpPr>
              <p:cNvPr id="7283" name="Oval 6"/>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84" name="Oval 7"/>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80" name="Group 8"/>
            <p:cNvGrpSpPr>
              <a:grpSpLocks/>
            </p:cNvGrpSpPr>
            <p:nvPr/>
          </p:nvGrpSpPr>
          <p:grpSpPr bwMode="auto">
            <a:xfrm>
              <a:off x="293" y="264"/>
              <a:ext cx="644" cy="645"/>
              <a:chOff x="0" y="0"/>
              <a:chExt cx="644" cy="645"/>
            </a:xfrm>
          </p:grpSpPr>
          <p:sp>
            <p:nvSpPr>
              <p:cNvPr id="7281" name="Oval 9"/>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0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8203" name="Group 11"/>
          <p:cNvGrpSpPr>
            <a:grpSpLocks/>
          </p:cNvGrpSpPr>
          <p:nvPr/>
        </p:nvGrpSpPr>
        <p:grpSpPr bwMode="auto">
          <a:xfrm>
            <a:off x="2051050" y="4338638"/>
            <a:ext cx="2519363" cy="2519362"/>
            <a:chOff x="0" y="0"/>
            <a:chExt cx="1228" cy="1228"/>
          </a:xfrm>
        </p:grpSpPr>
        <p:sp>
          <p:nvSpPr>
            <p:cNvPr id="7271" name="Oval 12"/>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72" name="Group 13"/>
            <p:cNvGrpSpPr>
              <a:grpSpLocks/>
            </p:cNvGrpSpPr>
            <p:nvPr/>
          </p:nvGrpSpPr>
          <p:grpSpPr bwMode="auto">
            <a:xfrm>
              <a:off x="127" y="704"/>
              <a:ext cx="975" cy="325"/>
              <a:chOff x="0" y="0"/>
              <a:chExt cx="2472" cy="824"/>
            </a:xfrm>
          </p:grpSpPr>
          <p:sp>
            <p:nvSpPr>
              <p:cNvPr id="7276" name="Oval 14"/>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77" name="Oval 15"/>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73" name="Group 16"/>
            <p:cNvGrpSpPr>
              <a:grpSpLocks/>
            </p:cNvGrpSpPr>
            <p:nvPr/>
          </p:nvGrpSpPr>
          <p:grpSpPr bwMode="auto">
            <a:xfrm>
              <a:off x="293" y="264"/>
              <a:ext cx="644" cy="645"/>
              <a:chOff x="0" y="0"/>
              <a:chExt cx="644" cy="645"/>
            </a:xfrm>
          </p:grpSpPr>
          <p:sp>
            <p:nvSpPr>
              <p:cNvPr id="7274" name="Oval 17"/>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1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7172" name="Group 19"/>
          <p:cNvGrpSpPr>
            <a:grpSpLocks/>
          </p:cNvGrpSpPr>
          <p:nvPr/>
        </p:nvGrpSpPr>
        <p:grpSpPr bwMode="auto">
          <a:xfrm>
            <a:off x="0" y="2565400"/>
            <a:ext cx="2519363" cy="2519363"/>
            <a:chOff x="0" y="0"/>
            <a:chExt cx="1228" cy="1228"/>
          </a:xfrm>
        </p:grpSpPr>
        <p:sp>
          <p:nvSpPr>
            <p:cNvPr id="7264" name="Oval 2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65" name="Group 21"/>
            <p:cNvGrpSpPr>
              <a:grpSpLocks/>
            </p:cNvGrpSpPr>
            <p:nvPr/>
          </p:nvGrpSpPr>
          <p:grpSpPr bwMode="auto">
            <a:xfrm>
              <a:off x="127" y="704"/>
              <a:ext cx="975" cy="325"/>
              <a:chOff x="0" y="0"/>
              <a:chExt cx="2472" cy="824"/>
            </a:xfrm>
          </p:grpSpPr>
          <p:sp>
            <p:nvSpPr>
              <p:cNvPr id="7269" name="Oval 2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70" name="Oval 2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66" name="Group 24"/>
            <p:cNvGrpSpPr>
              <a:grpSpLocks/>
            </p:cNvGrpSpPr>
            <p:nvPr/>
          </p:nvGrpSpPr>
          <p:grpSpPr bwMode="auto">
            <a:xfrm>
              <a:off x="293" y="264"/>
              <a:ext cx="644" cy="645"/>
              <a:chOff x="0" y="0"/>
              <a:chExt cx="644" cy="645"/>
            </a:xfrm>
          </p:grpSpPr>
          <p:sp>
            <p:nvSpPr>
              <p:cNvPr id="7267" name="Oval 2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1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7173" name="Group 27"/>
          <p:cNvGrpSpPr>
            <a:grpSpLocks/>
          </p:cNvGrpSpPr>
          <p:nvPr/>
        </p:nvGrpSpPr>
        <p:grpSpPr bwMode="auto">
          <a:xfrm>
            <a:off x="4932363" y="549275"/>
            <a:ext cx="2519362" cy="2519363"/>
            <a:chOff x="0" y="0"/>
            <a:chExt cx="1228" cy="1228"/>
          </a:xfrm>
        </p:grpSpPr>
        <p:sp>
          <p:nvSpPr>
            <p:cNvPr id="7257" name="Oval 28"/>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58" name="Group 29"/>
            <p:cNvGrpSpPr>
              <a:grpSpLocks/>
            </p:cNvGrpSpPr>
            <p:nvPr/>
          </p:nvGrpSpPr>
          <p:grpSpPr bwMode="auto">
            <a:xfrm>
              <a:off x="127" y="704"/>
              <a:ext cx="975" cy="325"/>
              <a:chOff x="0" y="0"/>
              <a:chExt cx="2472" cy="824"/>
            </a:xfrm>
          </p:grpSpPr>
          <p:sp>
            <p:nvSpPr>
              <p:cNvPr id="7262" name="Oval 30"/>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63" name="Oval 31"/>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59" name="Group 32"/>
            <p:cNvGrpSpPr>
              <a:grpSpLocks/>
            </p:cNvGrpSpPr>
            <p:nvPr/>
          </p:nvGrpSpPr>
          <p:grpSpPr bwMode="auto">
            <a:xfrm>
              <a:off x="293" y="264"/>
              <a:ext cx="644" cy="645"/>
              <a:chOff x="0" y="0"/>
              <a:chExt cx="644" cy="645"/>
            </a:xfrm>
          </p:grpSpPr>
          <p:sp>
            <p:nvSpPr>
              <p:cNvPr id="7260" name="Oval 33"/>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26"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7174" name="Group 35"/>
          <p:cNvGrpSpPr>
            <a:grpSpLocks/>
          </p:cNvGrpSpPr>
          <p:nvPr/>
        </p:nvGrpSpPr>
        <p:grpSpPr bwMode="auto">
          <a:xfrm>
            <a:off x="6624638" y="2492375"/>
            <a:ext cx="2519362" cy="2519363"/>
            <a:chOff x="0" y="0"/>
            <a:chExt cx="1228" cy="1228"/>
          </a:xfrm>
        </p:grpSpPr>
        <p:sp>
          <p:nvSpPr>
            <p:cNvPr id="7250" name="Oval 36"/>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51" name="Group 37"/>
            <p:cNvGrpSpPr>
              <a:grpSpLocks/>
            </p:cNvGrpSpPr>
            <p:nvPr/>
          </p:nvGrpSpPr>
          <p:grpSpPr bwMode="auto">
            <a:xfrm>
              <a:off x="127" y="704"/>
              <a:ext cx="975" cy="325"/>
              <a:chOff x="0" y="0"/>
              <a:chExt cx="2472" cy="824"/>
            </a:xfrm>
          </p:grpSpPr>
          <p:sp>
            <p:nvSpPr>
              <p:cNvPr id="7255" name="Oval 38"/>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56" name="Oval 39"/>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52" name="Group 40"/>
            <p:cNvGrpSpPr>
              <a:grpSpLocks/>
            </p:cNvGrpSpPr>
            <p:nvPr/>
          </p:nvGrpSpPr>
          <p:grpSpPr bwMode="auto">
            <a:xfrm>
              <a:off x="293" y="264"/>
              <a:ext cx="644" cy="645"/>
              <a:chOff x="0" y="0"/>
              <a:chExt cx="644" cy="645"/>
            </a:xfrm>
          </p:grpSpPr>
          <p:sp>
            <p:nvSpPr>
              <p:cNvPr id="7253" name="Oval 41"/>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3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7175" name="Group 43"/>
          <p:cNvGrpSpPr>
            <a:grpSpLocks/>
          </p:cNvGrpSpPr>
          <p:nvPr/>
        </p:nvGrpSpPr>
        <p:grpSpPr bwMode="auto">
          <a:xfrm>
            <a:off x="5003800" y="4338638"/>
            <a:ext cx="2519363" cy="2519362"/>
            <a:chOff x="0" y="0"/>
            <a:chExt cx="1228" cy="1228"/>
          </a:xfrm>
        </p:grpSpPr>
        <p:sp>
          <p:nvSpPr>
            <p:cNvPr id="7243" name="Oval 44"/>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44" name="Group 45"/>
            <p:cNvGrpSpPr>
              <a:grpSpLocks/>
            </p:cNvGrpSpPr>
            <p:nvPr/>
          </p:nvGrpSpPr>
          <p:grpSpPr bwMode="auto">
            <a:xfrm>
              <a:off x="127" y="704"/>
              <a:ext cx="975" cy="325"/>
              <a:chOff x="0" y="0"/>
              <a:chExt cx="2472" cy="824"/>
            </a:xfrm>
          </p:grpSpPr>
          <p:sp>
            <p:nvSpPr>
              <p:cNvPr id="7248" name="Oval 46"/>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49" name="Oval 47"/>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45" name="Group 48"/>
            <p:cNvGrpSpPr>
              <a:grpSpLocks/>
            </p:cNvGrpSpPr>
            <p:nvPr/>
          </p:nvGrpSpPr>
          <p:grpSpPr bwMode="auto">
            <a:xfrm>
              <a:off x="293" y="264"/>
              <a:ext cx="644" cy="645"/>
              <a:chOff x="0" y="0"/>
              <a:chExt cx="644" cy="645"/>
            </a:xfrm>
          </p:grpSpPr>
          <p:sp>
            <p:nvSpPr>
              <p:cNvPr id="7246" name="Oval 49"/>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4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176" name="Text Box 51"/>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7177" name="Text Box 52"/>
          <p:cNvSpPr txBox="1">
            <a:spLocks noChangeArrowheads="1"/>
          </p:cNvSpPr>
          <p:nvPr/>
        </p:nvSpPr>
        <p:spPr bwMode="auto">
          <a:xfrm>
            <a:off x="2771775" y="148431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sp>
        <p:nvSpPr>
          <p:cNvPr id="7178" name="Text Box 53"/>
          <p:cNvSpPr txBox="1">
            <a:spLocks noChangeArrowheads="1"/>
          </p:cNvSpPr>
          <p:nvPr/>
        </p:nvSpPr>
        <p:spPr bwMode="auto">
          <a:xfrm>
            <a:off x="538163" y="3573463"/>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sp>
        <p:nvSpPr>
          <p:cNvPr id="7179" name="Text Box 54"/>
          <p:cNvSpPr txBox="1">
            <a:spLocks noChangeArrowheads="1"/>
          </p:cNvSpPr>
          <p:nvPr/>
        </p:nvSpPr>
        <p:spPr bwMode="auto">
          <a:xfrm>
            <a:off x="2555875" y="537368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32EA44"/>
                </a:solidFill>
                <a:ea typeface="华文行楷" panose="02010800040101010101" pitchFamily="2" charset="-122"/>
              </a:rPr>
              <a:t>业务实习</a:t>
            </a:r>
          </a:p>
        </p:txBody>
      </p:sp>
      <p:sp>
        <p:nvSpPr>
          <p:cNvPr id="7180" name="Text Box 55"/>
          <p:cNvSpPr txBox="1">
            <a:spLocks noChangeArrowheads="1"/>
          </p:cNvSpPr>
          <p:nvPr/>
        </p:nvSpPr>
        <p:spPr bwMode="auto">
          <a:xfrm>
            <a:off x="5580063" y="53482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课外活动</a:t>
            </a:r>
          </a:p>
        </p:txBody>
      </p:sp>
      <p:sp>
        <p:nvSpPr>
          <p:cNvPr id="7181" name="Text Box 56"/>
          <p:cNvSpPr txBox="1">
            <a:spLocks noChangeArrowheads="1"/>
          </p:cNvSpPr>
          <p:nvPr/>
        </p:nvSpPr>
        <p:spPr bwMode="auto">
          <a:xfrm>
            <a:off x="7164388" y="350043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一日生活</a:t>
            </a:r>
          </a:p>
        </p:txBody>
      </p:sp>
      <p:sp>
        <p:nvSpPr>
          <p:cNvPr id="7182" name="Text Box 57"/>
          <p:cNvSpPr txBox="1">
            <a:spLocks noChangeArrowheads="1"/>
          </p:cNvSpPr>
          <p:nvPr/>
        </p:nvSpPr>
        <p:spPr bwMode="auto">
          <a:xfrm>
            <a:off x="5508625" y="15573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nvGrpSpPr>
          <p:cNvPr id="7183" name="Group 58"/>
          <p:cNvGrpSpPr>
            <a:grpSpLocks/>
          </p:cNvGrpSpPr>
          <p:nvPr/>
        </p:nvGrpSpPr>
        <p:grpSpPr bwMode="auto">
          <a:xfrm>
            <a:off x="2195513" y="549275"/>
            <a:ext cx="2520950" cy="2519363"/>
            <a:chOff x="0" y="0"/>
            <a:chExt cx="1588" cy="1587"/>
          </a:xfrm>
        </p:grpSpPr>
        <p:grpSp>
          <p:nvGrpSpPr>
            <p:cNvPr id="7234" name="Group 59"/>
            <p:cNvGrpSpPr>
              <a:grpSpLocks/>
            </p:cNvGrpSpPr>
            <p:nvPr/>
          </p:nvGrpSpPr>
          <p:grpSpPr bwMode="auto">
            <a:xfrm>
              <a:off x="0" y="0"/>
              <a:ext cx="1588" cy="1587"/>
              <a:chOff x="0" y="0"/>
              <a:chExt cx="1228" cy="1228"/>
            </a:xfrm>
          </p:grpSpPr>
          <p:sp>
            <p:nvSpPr>
              <p:cNvPr id="7236" name="Oval 60"/>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37" name="Group 61"/>
              <p:cNvGrpSpPr>
                <a:grpSpLocks/>
              </p:cNvGrpSpPr>
              <p:nvPr/>
            </p:nvGrpSpPr>
            <p:grpSpPr bwMode="auto">
              <a:xfrm>
                <a:off x="127" y="704"/>
                <a:ext cx="975" cy="325"/>
                <a:chOff x="0" y="0"/>
                <a:chExt cx="2472" cy="824"/>
              </a:xfrm>
            </p:grpSpPr>
            <p:sp>
              <p:nvSpPr>
                <p:cNvPr id="7241" name="Oval 62"/>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42" name="Oval 63"/>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38" name="Group 64"/>
              <p:cNvGrpSpPr>
                <a:grpSpLocks/>
              </p:cNvGrpSpPr>
              <p:nvPr/>
            </p:nvGrpSpPr>
            <p:grpSpPr bwMode="auto">
              <a:xfrm>
                <a:off x="293" y="264"/>
                <a:ext cx="644" cy="645"/>
                <a:chOff x="0" y="0"/>
                <a:chExt cx="644" cy="645"/>
              </a:xfrm>
            </p:grpSpPr>
            <p:sp>
              <p:nvSpPr>
                <p:cNvPr id="7239" name="Oval 65"/>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5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235" name="Text Box 67">
              <a:hlinkHover r:id="rId2"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grpSp>
      <p:grpSp>
        <p:nvGrpSpPr>
          <p:cNvPr id="7184" name="Group 68"/>
          <p:cNvGrpSpPr>
            <a:grpSpLocks/>
          </p:cNvGrpSpPr>
          <p:nvPr/>
        </p:nvGrpSpPr>
        <p:grpSpPr bwMode="auto">
          <a:xfrm>
            <a:off x="4932363" y="549275"/>
            <a:ext cx="2519362" cy="2519363"/>
            <a:chOff x="0" y="0"/>
            <a:chExt cx="1587" cy="1587"/>
          </a:xfrm>
        </p:grpSpPr>
        <p:grpSp>
          <p:nvGrpSpPr>
            <p:cNvPr id="7225" name="Group 69"/>
            <p:cNvGrpSpPr>
              <a:grpSpLocks/>
            </p:cNvGrpSpPr>
            <p:nvPr/>
          </p:nvGrpSpPr>
          <p:grpSpPr bwMode="auto">
            <a:xfrm>
              <a:off x="0" y="0"/>
              <a:ext cx="1587" cy="1587"/>
              <a:chOff x="0" y="0"/>
              <a:chExt cx="1228" cy="1228"/>
            </a:xfrm>
          </p:grpSpPr>
          <p:sp>
            <p:nvSpPr>
              <p:cNvPr id="7227" name="Oval 70"/>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28" name="Group 71"/>
              <p:cNvGrpSpPr>
                <a:grpSpLocks/>
              </p:cNvGrpSpPr>
              <p:nvPr/>
            </p:nvGrpSpPr>
            <p:grpSpPr bwMode="auto">
              <a:xfrm>
                <a:off x="127" y="704"/>
                <a:ext cx="975" cy="325"/>
                <a:chOff x="0" y="0"/>
                <a:chExt cx="2472" cy="824"/>
              </a:xfrm>
            </p:grpSpPr>
            <p:sp>
              <p:nvSpPr>
                <p:cNvPr id="7232" name="Oval 7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33" name="Oval 73"/>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29" name="Group 74"/>
              <p:cNvGrpSpPr>
                <a:grpSpLocks/>
              </p:cNvGrpSpPr>
              <p:nvPr/>
            </p:nvGrpSpPr>
            <p:grpSpPr bwMode="auto">
              <a:xfrm>
                <a:off x="293" y="264"/>
                <a:ext cx="644" cy="645"/>
                <a:chOff x="0" y="0"/>
                <a:chExt cx="644" cy="645"/>
              </a:xfrm>
            </p:grpSpPr>
            <p:sp>
              <p:nvSpPr>
                <p:cNvPr id="7230" name="Oval 75"/>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6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226" name="Text Box 77">
              <a:hlinkHover r:id="rId3" action="ppaction://hlinksldjump"/>
            </p:cNvPr>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grpSp>
        <p:nvGrpSpPr>
          <p:cNvPr id="7185" name="Group 78"/>
          <p:cNvGrpSpPr>
            <a:grpSpLocks/>
          </p:cNvGrpSpPr>
          <p:nvPr/>
        </p:nvGrpSpPr>
        <p:grpSpPr bwMode="auto">
          <a:xfrm>
            <a:off x="6624638" y="2492375"/>
            <a:ext cx="2519362" cy="2519363"/>
            <a:chOff x="0" y="0"/>
            <a:chExt cx="1587" cy="1587"/>
          </a:xfrm>
        </p:grpSpPr>
        <p:grpSp>
          <p:nvGrpSpPr>
            <p:cNvPr id="7216" name="Group 79"/>
            <p:cNvGrpSpPr>
              <a:grpSpLocks/>
            </p:cNvGrpSpPr>
            <p:nvPr/>
          </p:nvGrpSpPr>
          <p:grpSpPr bwMode="auto">
            <a:xfrm>
              <a:off x="0" y="0"/>
              <a:ext cx="1587" cy="1587"/>
              <a:chOff x="0" y="0"/>
              <a:chExt cx="1228" cy="1228"/>
            </a:xfrm>
          </p:grpSpPr>
          <p:sp>
            <p:nvSpPr>
              <p:cNvPr id="7218" name="Oval 80"/>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19" name="Group 81"/>
              <p:cNvGrpSpPr>
                <a:grpSpLocks/>
              </p:cNvGrpSpPr>
              <p:nvPr/>
            </p:nvGrpSpPr>
            <p:grpSpPr bwMode="auto">
              <a:xfrm>
                <a:off x="127" y="704"/>
                <a:ext cx="975" cy="325"/>
                <a:chOff x="0" y="0"/>
                <a:chExt cx="2472" cy="824"/>
              </a:xfrm>
            </p:grpSpPr>
            <p:sp>
              <p:nvSpPr>
                <p:cNvPr id="7223" name="Oval 8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24" name="Oval 83"/>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20" name="Group 84"/>
              <p:cNvGrpSpPr>
                <a:grpSpLocks/>
              </p:cNvGrpSpPr>
              <p:nvPr/>
            </p:nvGrpSpPr>
            <p:grpSpPr bwMode="auto">
              <a:xfrm>
                <a:off x="293" y="264"/>
                <a:ext cx="644" cy="645"/>
                <a:chOff x="0" y="0"/>
                <a:chExt cx="644" cy="645"/>
              </a:xfrm>
            </p:grpSpPr>
            <p:sp>
              <p:nvSpPr>
                <p:cNvPr id="7221" name="Oval 85"/>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78" name="未知">
                  <a:hlinkClick r:id="rId4" action="ppaction://hlinksldjump"/>
                </p:cNvPr>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217" name="Text Box 87">
              <a:hlinkClick r:id="rId4" action="ppaction://hlinksldjump"/>
            </p:cNvPr>
            <p:cNvSpPr txBox="1">
              <a:spLocks noChangeArrowheads="1"/>
            </p:cNvSpPr>
            <p:nvPr/>
          </p:nvSpPr>
          <p:spPr bwMode="auto">
            <a:xfrm>
              <a:off x="340"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一日生活</a:t>
              </a:r>
            </a:p>
          </p:txBody>
        </p:sp>
      </p:grpSp>
      <p:grpSp>
        <p:nvGrpSpPr>
          <p:cNvPr id="7186" name="Group 88"/>
          <p:cNvGrpSpPr>
            <a:grpSpLocks/>
          </p:cNvGrpSpPr>
          <p:nvPr/>
        </p:nvGrpSpPr>
        <p:grpSpPr bwMode="auto">
          <a:xfrm>
            <a:off x="5003800" y="4338638"/>
            <a:ext cx="2519363" cy="2519362"/>
            <a:chOff x="0" y="0"/>
            <a:chExt cx="1587" cy="1587"/>
          </a:xfrm>
        </p:grpSpPr>
        <p:grpSp>
          <p:nvGrpSpPr>
            <p:cNvPr id="7207" name="Group 89"/>
            <p:cNvGrpSpPr>
              <a:grpSpLocks/>
            </p:cNvGrpSpPr>
            <p:nvPr/>
          </p:nvGrpSpPr>
          <p:grpSpPr bwMode="auto">
            <a:xfrm>
              <a:off x="0" y="0"/>
              <a:ext cx="1587" cy="1587"/>
              <a:chOff x="0" y="0"/>
              <a:chExt cx="1228" cy="1228"/>
            </a:xfrm>
          </p:grpSpPr>
          <p:sp>
            <p:nvSpPr>
              <p:cNvPr id="7209" name="Oval 90"/>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10" name="Group 91"/>
              <p:cNvGrpSpPr>
                <a:grpSpLocks/>
              </p:cNvGrpSpPr>
              <p:nvPr/>
            </p:nvGrpSpPr>
            <p:grpSpPr bwMode="auto">
              <a:xfrm>
                <a:off x="127" y="704"/>
                <a:ext cx="975" cy="325"/>
                <a:chOff x="0" y="0"/>
                <a:chExt cx="2472" cy="824"/>
              </a:xfrm>
            </p:grpSpPr>
            <p:sp>
              <p:nvSpPr>
                <p:cNvPr id="7214" name="Oval 92"/>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15" name="Oval 93"/>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11" name="Group 94"/>
              <p:cNvGrpSpPr>
                <a:grpSpLocks/>
              </p:cNvGrpSpPr>
              <p:nvPr/>
            </p:nvGrpSpPr>
            <p:grpSpPr bwMode="auto">
              <a:xfrm>
                <a:off x="293" y="264"/>
                <a:ext cx="644" cy="645"/>
                <a:chOff x="0" y="0"/>
                <a:chExt cx="644" cy="645"/>
              </a:xfrm>
            </p:grpSpPr>
            <p:sp>
              <p:nvSpPr>
                <p:cNvPr id="7212" name="Oval 95"/>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8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208" name="Text Box 97">
              <a:hlinkHover r:id="rId5" action="ppaction://hlinksldjump"/>
            </p:cNvPr>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第二课堂</a:t>
              </a:r>
            </a:p>
          </p:txBody>
        </p:sp>
      </p:grpSp>
      <p:grpSp>
        <p:nvGrpSpPr>
          <p:cNvPr id="7187" name="Group 98"/>
          <p:cNvGrpSpPr>
            <a:grpSpLocks/>
          </p:cNvGrpSpPr>
          <p:nvPr/>
        </p:nvGrpSpPr>
        <p:grpSpPr bwMode="auto">
          <a:xfrm>
            <a:off x="2051050" y="4338638"/>
            <a:ext cx="2519363" cy="2519362"/>
            <a:chOff x="0" y="0"/>
            <a:chExt cx="1587" cy="1587"/>
          </a:xfrm>
        </p:grpSpPr>
        <p:grpSp>
          <p:nvGrpSpPr>
            <p:cNvPr id="7198" name="Group 99"/>
            <p:cNvGrpSpPr>
              <a:grpSpLocks/>
            </p:cNvGrpSpPr>
            <p:nvPr/>
          </p:nvGrpSpPr>
          <p:grpSpPr bwMode="auto">
            <a:xfrm>
              <a:off x="0" y="0"/>
              <a:ext cx="1587" cy="1587"/>
              <a:chOff x="0" y="0"/>
              <a:chExt cx="1228" cy="1228"/>
            </a:xfrm>
          </p:grpSpPr>
          <p:sp>
            <p:nvSpPr>
              <p:cNvPr id="7200" name="Oval 100"/>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201" name="Group 101"/>
              <p:cNvGrpSpPr>
                <a:grpSpLocks/>
              </p:cNvGrpSpPr>
              <p:nvPr/>
            </p:nvGrpSpPr>
            <p:grpSpPr bwMode="auto">
              <a:xfrm>
                <a:off x="127" y="704"/>
                <a:ext cx="975" cy="325"/>
                <a:chOff x="0" y="0"/>
                <a:chExt cx="2472" cy="824"/>
              </a:xfrm>
            </p:grpSpPr>
            <p:sp>
              <p:nvSpPr>
                <p:cNvPr id="7205" name="Oval 102"/>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06" name="Oval 103"/>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202" name="Group 104"/>
              <p:cNvGrpSpPr>
                <a:grpSpLocks/>
              </p:cNvGrpSpPr>
              <p:nvPr/>
            </p:nvGrpSpPr>
            <p:grpSpPr bwMode="auto">
              <a:xfrm>
                <a:off x="293" y="264"/>
                <a:ext cx="644" cy="645"/>
                <a:chOff x="0" y="0"/>
                <a:chExt cx="644" cy="645"/>
              </a:xfrm>
            </p:grpSpPr>
            <p:sp>
              <p:nvSpPr>
                <p:cNvPr id="7203" name="Oval 105"/>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9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199" name="Text Box 107">
              <a:hlinkHover r:id="rId6" action="ppaction://hlinksldjump"/>
            </p:cNvPr>
            <p:cNvSpPr txBox="1">
              <a:spLocks noChangeArrowheads="1"/>
            </p:cNvSpPr>
            <p:nvPr/>
          </p:nvSpPr>
          <p:spPr bwMode="auto">
            <a:xfrm>
              <a:off x="318"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32EA44"/>
                  </a:solidFill>
                  <a:ea typeface="华文行楷" panose="02010800040101010101" pitchFamily="2" charset="-122"/>
                </a:rPr>
                <a:t>大型活动安保</a:t>
              </a:r>
            </a:p>
          </p:txBody>
        </p:sp>
      </p:grpSp>
      <p:grpSp>
        <p:nvGrpSpPr>
          <p:cNvPr id="7188" name="Group 108"/>
          <p:cNvGrpSpPr>
            <a:grpSpLocks/>
          </p:cNvGrpSpPr>
          <p:nvPr/>
        </p:nvGrpSpPr>
        <p:grpSpPr bwMode="auto">
          <a:xfrm>
            <a:off x="0" y="2565400"/>
            <a:ext cx="2519363" cy="2519363"/>
            <a:chOff x="0" y="0"/>
            <a:chExt cx="1587" cy="1587"/>
          </a:xfrm>
        </p:grpSpPr>
        <p:grpSp>
          <p:nvGrpSpPr>
            <p:cNvPr id="7189" name="Group 109"/>
            <p:cNvGrpSpPr>
              <a:grpSpLocks/>
            </p:cNvGrpSpPr>
            <p:nvPr/>
          </p:nvGrpSpPr>
          <p:grpSpPr bwMode="auto">
            <a:xfrm>
              <a:off x="0" y="0"/>
              <a:ext cx="1587" cy="1587"/>
              <a:chOff x="0" y="0"/>
              <a:chExt cx="1228" cy="1228"/>
            </a:xfrm>
          </p:grpSpPr>
          <p:sp>
            <p:nvSpPr>
              <p:cNvPr id="7191" name="Oval 11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7192" name="Group 111"/>
              <p:cNvGrpSpPr>
                <a:grpSpLocks/>
              </p:cNvGrpSpPr>
              <p:nvPr/>
            </p:nvGrpSpPr>
            <p:grpSpPr bwMode="auto">
              <a:xfrm>
                <a:off x="127" y="704"/>
                <a:ext cx="975" cy="325"/>
                <a:chOff x="0" y="0"/>
                <a:chExt cx="2472" cy="824"/>
              </a:xfrm>
            </p:grpSpPr>
            <p:sp>
              <p:nvSpPr>
                <p:cNvPr id="7196" name="Oval 11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197" name="Oval 11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7193" name="Group 114"/>
              <p:cNvGrpSpPr>
                <a:grpSpLocks/>
              </p:cNvGrpSpPr>
              <p:nvPr/>
            </p:nvGrpSpPr>
            <p:grpSpPr bwMode="auto">
              <a:xfrm>
                <a:off x="293" y="264"/>
                <a:ext cx="644" cy="645"/>
                <a:chOff x="0" y="0"/>
                <a:chExt cx="644" cy="645"/>
              </a:xfrm>
            </p:grpSpPr>
            <p:sp>
              <p:nvSpPr>
                <p:cNvPr id="7194" name="Oval 11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30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7190" name="Text Box 117">
              <a:hlinkHover r:id="rId7"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4859338" y="260350"/>
            <a:ext cx="3744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日常警务技能训练</a:t>
            </a:r>
          </a:p>
        </p:txBody>
      </p:sp>
      <p:pic>
        <p:nvPicPr>
          <p:cNvPr id="40966" name="Picture 18" descr="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1125538"/>
            <a:ext cx="51133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9" descr="DSC_026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125538"/>
            <a:ext cx="30353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0" descr="P103022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8888" y="1557338"/>
            <a:ext cx="5545137"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2" descr="特色鲜明(小图２)"/>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27313" y="2708275"/>
            <a:ext cx="59055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ppt_x"/>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7"/>
                                        </p:tgtEl>
                                        <p:attrNameLst>
                                          <p:attrName>style.visibility</p:attrName>
                                        </p:attrNameLst>
                                      </p:cBhvr>
                                      <p:to>
                                        <p:strVal val="visible"/>
                                      </p:to>
                                    </p:set>
                                    <p:anim calcmode="lin" valueType="num">
                                      <p:cBhvr additive="base">
                                        <p:cTn id="11" dur="500" fill="hold"/>
                                        <p:tgtEl>
                                          <p:spTgt spid="40967"/>
                                        </p:tgtEl>
                                        <p:attrNameLst>
                                          <p:attrName>ppt_x</p:attrName>
                                        </p:attrNameLst>
                                      </p:cBhvr>
                                      <p:tavLst>
                                        <p:tav tm="0">
                                          <p:val>
                                            <p:strVal val="#ppt_x"/>
                                          </p:val>
                                        </p:tav>
                                        <p:tav tm="100000">
                                          <p:val>
                                            <p:strVal val="#ppt_x"/>
                                          </p:val>
                                        </p:tav>
                                      </p:tavLst>
                                    </p:anim>
                                    <p:anim calcmode="lin" valueType="num">
                                      <p:cBhvr additive="base">
                                        <p:cTn id="12"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0968"/>
                                        </p:tgtEl>
                                        <p:attrNameLst>
                                          <p:attrName>style.visibility</p:attrName>
                                        </p:attrNameLst>
                                      </p:cBhvr>
                                      <p:to>
                                        <p:strVal val="visible"/>
                                      </p:to>
                                    </p:set>
                                    <p:anim calcmode="lin" valueType="num">
                                      <p:cBhvr additive="base">
                                        <p:cTn id="17" dur="500" fill="hold"/>
                                        <p:tgtEl>
                                          <p:spTgt spid="40968"/>
                                        </p:tgtEl>
                                        <p:attrNameLst>
                                          <p:attrName>ppt_x</p:attrName>
                                        </p:attrNameLst>
                                      </p:cBhvr>
                                      <p:tavLst>
                                        <p:tav tm="0">
                                          <p:val>
                                            <p:strVal val="#ppt_x"/>
                                          </p:val>
                                        </p:tav>
                                        <p:tav tm="100000">
                                          <p:val>
                                            <p:strVal val="#ppt_x"/>
                                          </p:val>
                                        </p:tav>
                                      </p:tavLst>
                                    </p:anim>
                                    <p:anim calcmode="lin" valueType="num">
                                      <p:cBhvr additive="base">
                                        <p:cTn id="18"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0970"/>
                                        </p:tgtEl>
                                        <p:attrNameLst>
                                          <p:attrName>style.visibility</p:attrName>
                                        </p:attrNameLst>
                                      </p:cBhvr>
                                      <p:to>
                                        <p:strVal val="visible"/>
                                      </p:to>
                                    </p:set>
                                    <p:anim calcmode="lin" valueType="num">
                                      <p:cBhvr additive="base">
                                        <p:cTn id="23" dur="500" fill="hold"/>
                                        <p:tgtEl>
                                          <p:spTgt spid="40970"/>
                                        </p:tgtEl>
                                        <p:attrNameLst>
                                          <p:attrName>ppt_x</p:attrName>
                                        </p:attrNameLst>
                                      </p:cBhvr>
                                      <p:tavLst>
                                        <p:tav tm="0">
                                          <p:val>
                                            <p:strVal val="#ppt_x"/>
                                          </p:val>
                                        </p:tav>
                                        <p:tav tm="100000">
                                          <p:val>
                                            <p:strVal val="#ppt_x"/>
                                          </p:val>
                                        </p:tav>
                                      </p:tavLst>
                                    </p:anim>
                                    <p:anim calcmode="lin" valueType="num">
                                      <p:cBhvr additive="base">
                                        <p:cTn id="24"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zh-CN" altLang="en-US" smtClean="0"/>
          </a:p>
        </p:txBody>
      </p:sp>
      <p:sp>
        <p:nvSpPr>
          <p:cNvPr id="45059" name="Rectangle 3"/>
          <p:cNvSpPr>
            <a:spLocks noGrp="1" noChangeArrowheads="1"/>
          </p:cNvSpPr>
          <p:nvPr>
            <p:ph type="body" idx="1"/>
          </p:nvPr>
        </p:nvSpPr>
        <p:spPr/>
        <p:txBody>
          <a:bodyPr/>
          <a:lstStyle/>
          <a:p>
            <a:pPr eaLnBrk="1" hangingPunct="1"/>
            <a:endParaRPr lang="zh-CN" altLang="en-US" smtClean="0"/>
          </a:p>
        </p:txBody>
      </p:sp>
      <p:pic>
        <p:nvPicPr>
          <p:cNvPr id="41989" name="Picture 8" descr="IMG_65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833813"/>
            <a:ext cx="48593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DSC_17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9338" y="908050"/>
            <a:ext cx="4284662"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5"/>
          <p:cNvSpPr txBox="1">
            <a:spLocks noChangeArrowheads="1"/>
          </p:cNvSpPr>
          <p:nvPr/>
        </p:nvSpPr>
        <p:spPr bwMode="auto">
          <a:xfrm>
            <a:off x="323850" y="1844675"/>
            <a:ext cx="4464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4000">
                <a:ea typeface="华文行楷" panose="02010800040101010101" pitchFamily="2" charset="-122"/>
              </a:rPr>
              <a:t>警姿训练</a:t>
            </a:r>
          </a:p>
        </p:txBody>
      </p:sp>
      <p:sp>
        <p:nvSpPr>
          <p:cNvPr id="41992" name="Text Box 8"/>
          <p:cNvSpPr txBox="1">
            <a:spLocks noChangeArrowheads="1"/>
          </p:cNvSpPr>
          <p:nvPr/>
        </p:nvSpPr>
        <p:spPr bwMode="auto">
          <a:xfrm>
            <a:off x="4859338" y="260350"/>
            <a:ext cx="3744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日常警务技能训练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1000" fill="hold"/>
                                        <p:tgtEl>
                                          <p:spTgt spid="41990"/>
                                        </p:tgtEl>
                                        <p:attrNameLst>
                                          <p:attrName>ppt_x</p:attrName>
                                        </p:attrNameLst>
                                      </p:cBhvr>
                                      <p:tavLst>
                                        <p:tav tm="0">
                                          <p:val>
                                            <p:strVal val="#ppt_x"/>
                                          </p:val>
                                        </p:tav>
                                        <p:tav tm="100000">
                                          <p:val>
                                            <p:strVal val="#ppt_x"/>
                                          </p:val>
                                        </p:tav>
                                      </p:tavLst>
                                    </p:anim>
                                    <p:anim calcmode="lin" valueType="num">
                                      <p:cBhvr additive="base">
                                        <p:cTn id="8" dur="1000" fill="hold"/>
                                        <p:tgtEl>
                                          <p:spTgt spid="4199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anim calcmode="lin" valueType="num">
                                      <p:cBhvr additive="base">
                                        <p:cTn id="11" dur="1000" fill="hold"/>
                                        <p:tgtEl>
                                          <p:spTgt spid="41989"/>
                                        </p:tgtEl>
                                        <p:attrNameLst>
                                          <p:attrName>ppt_x</p:attrName>
                                        </p:attrNameLst>
                                      </p:cBhvr>
                                      <p:tavLst>
                                        <p:tav tm="0">
                                          <p:val>
                                            <p:strVal val="#ppt_x"/>
                                          </p:val>
                                        </p:tav>
                                        <p:tav tm="100000">
                                          <p:val>
                                            <p:strVal val="#ppt_x"/>
                                          </p:val>
                                        </p:tav>
                                      </p:tavLst>
                                    </p:anim>
                                    <p:anim calcmode="lin" valueType="num">
                                      <p:cBhvr additive="base">
                                        <p:cTn id="12" dur="1000" fill="hold"/>
                                        <p:tgtEl>
                                          <p:spTgt spid="41989"/>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91"/>
                                        </p:tgtEl>
                                        <p:attrNameLst>
                                          <p:attrName>style.visibility</p:attrName>
                                        </p:attrNameLst>
                                      </p:cBhvr>
                                      <p:to>
                                        <p:strVal val="visible"/>
                                      </p:to>
                                    </p:set>
                                    <p:anim calcmode="lin" valueType="num">
                                      <p:cBhvr additive="base">
                                        <p:cTn id="15" dur="1000" fill="hold"/>
                                        <p:tgtEl>
                                          <p:spTgt spid="41991"/>
                                        </p:tgtEl>
                                        <p:attrNameLst>
                                          <p:attrName>ppt_x</p:attrName>
                                        </p:attrNameLst>
                                      </p:cBhvr>
                                      <p:tavLst>
                                        <p:tav tm="0">
                                          <p:val>
                                            <p:strVal val="0-#ppt_w/2"/>
                                          </p:val>
                                        </p:tav>
                                        <p:tav tm="100000">
                                          <p:val>
                                            <p:strVal val="#ppt_x"/>
                                          </p:val>
                                        </p:tav>
                                      </p:tavLst>
                                    </p:anim>
                                    <p:anim calcmode="lin" valueType="num">
                                      <p:cBhvr additive="base">
                                        <p:cTn id="16" dur="1000" fill="hold"/>
                                        <p:tgtEl>
                                          <p:spTgt spid="419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250825" y="1790700"/>
            <a:ext cx="4392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4000">
                <a:ea typeface="华文行楷" panose="02010800040101010101" pitchFamily="2" charset="-122"/>
              </a:rPr>
              <a:t>射击训练</a:t>
            </a:r>
          </a:p>
        </p:txBody>
      </p:sp>
      <p:pic>
        <p:nvPicPr>
          <p:cNvPr id="43014" name="Picture 4" descr="_DSC06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3090863"/>
            <a:ext cx="433705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方法手段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3438" y="1268413"/>
            <a:ext cx="45005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8"/>
          <p:cNvSpPr txBox="1">
            <a:spLocks noChangeArrowheads="1"/>
          </p:cNvSpPr>
          <p:nvPr/>
        </p:nvSpPr>
        <p:spPr bwMode="auto">
          <a:xfrm>
            <a:off x="4859338" y="260350"/>
            <a:ext cx="3744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日常警务技能训练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1000" fill="hold"/>
                                        <p:tgtEl>
                                          <p:spTgt spid="43015"/>
                                        </p:tgtEl>
                                        <p:attrNameLst>
                                          <p:attrName>ppt_x</p:attrName>
                                        </p:attrNameLst>
                                      </p:cBhvr>
                                      <p:tavLst>
                                        <p:tav tm="0">
                                          <p:val>
                                            <p:strVal val="1+#ppt_w/2"/>
                                          </p:val>
                                        </p:tav>
                                        <p:tav tm="100000">
                                          <p:val>
                                            <p:strVal val="#ppt_x"/>
                                          </p:val>
                                        </p:tav>
                                      </p:tavLst>
                                    </p:anim>
                                    <p:anim calcmode="lin" valueType="num">
                                      <p:cBhvr additive="base">
                                        <p:cTn id="8" dur="1000" fill="hold"/>
                                        <p:tgtEl>
                                          <p:spTgt spid="43015"/>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3014"/>
                                        </p:tgtEl>
                                        <p:attrNameLst>
                                          <p:attrName>style.visibility</p:attrName>
                                        </p:attrNameLst>
                                      </p:cBhvr>
                                      <p:to>
                                        <p:strVal val="visible"/>
                                      </p:to>
                                    </p:set>
                                    <p:anim calcmode="lin" valueType="num">
                                      <p:cBhvr additive="base">
                                        <p:cTn id="11" dur="1000" fill="hold"/>
                                        <p:tgtEl>
                                          <p:spTgt spid="43014"/>
                                        </p:tgtEl>
                                        <p:attrNameLst>
                                          <p:attrName>ppt_x</p:attrName>
                                        </p:attrNameLst>
                                      </p:cBhvr>
                                      <p:tavLst>
                                        <p:tav tm="0">
                                          <p:val>
                                            <p:strVal val="0-#ppt_w/2"/>
                                          </p:val>
                                        </p:tav>
                                        <p:tav tm="100000">
                                          <p:val>
                                            <p:strVal val="#ppt_x"/>
                                          </p:val>
                                        </p:tav>
                                      </p:tavLst>
                                    </p:anim>
                                    <p:anim calcmode="lin" valueType="num">
                                      <p:cBhvr additive="base">
                                        <p:cTn id="12" dur="1000" fill="hold"/>
                                        <p:tgtEl>
                                          <p:spTgt spid="43014"/>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3013"/>
                                        </p:tgtEl>
                                        <p:attrNameLst>
                                          <p:attrName>style.visibility</p:attrName>
                                        </p:attrNameLst>
                                      </p:cBhvr>
                                      <p:to>
                                        <p:strVal val="visible"/>
                                      </p:to>
                                    </p:set>
                                    <p:anim calcmode="lin" valueType="num">
                                      <p:cBhvr additive="base">
                                        <p:cTn id="15" dur="1000" fill="hold"/>
                                        <p:tgtEl>
                                          <p:spTgt spid="43013"/>
                                        </p:tgtEl>
                                        <p:attrNameLst>
                                          <p:attrName>ppt_x</p:attrName>
                                        </p:attrNameLst>
                                      </p:cBhvr>
                                      <p:tavLst>
                                        <p:tav tm="0">
                                          <p:val>
                                            <p:strVal val="0-#ppt_w/2"/>
                                          </p:val>
                                        </p:tav>
                                        <p:tav tm="100000">
                                          <p:val>
                                            <p:strVal val="#ppt_x"/>
                                          </p:val>
                                        </p:tav>
                                      </p:tavLst>
                                    </p:anim>
                                    <p:anim calcmode="lin" valueType="num">
                                      <p:cBhvr additive="base">
                                        <p:cTn id="16" dur="1000" fill="hold"/>
                                        <p:tgtEl>
                                          <p:spTgt spid="43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zh-CN" altLang="en-US" smtClean="0"/>
          </a:p>
        </p:txBody>
      </p:sp>
      <p:sp>
        <p:nvSpPr>
          <p:cNvPr id="47107" name="Rectangle 3"/>
          <p:cNvSpPr>
            <a:spLocks noGrp="1" noChangeArrowheads="1"/>
          </p:cNvSpPr>
          <p:nvPr>
            <p:ph type="body" idx="1"/>
          </p:nvPr>
        </p:nvSpPr>
        <p:spPr/>
        <p:txBody>
          <a:bodyPr/>
          <a:lstStyle/>
          <a:p>
            <a:pPr eaLnBrk="1" hangingPunct="1"/>
            <a:endParaRPr lang="zh-CN" altLang="en-US" smtClean="0"/>
          </a:p>
        </p:txBody>
      </p:sp>
      <p:sp>
        <p:nvSpPr>
          <p:cNvPr id="44037" name="Text Box 4"/>
          <p:cNvSpPr txBox="1">
            <a:spLocks noChangeArrowheads="1"/>
          </p:cNvSpPr>
          <p:nvPr/>
        </p:nvSpPr>
        <p:spPr bwMode="auto">
          <a:xfrm>
            <a:off x="1619250" y="5516563"/>
            <a:ext cx="5329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4000">
                <a:ea typeface="华文行楷" panose="02010800040101010101" pitchFamily="2" charset="-122"/>
              </a:rPr>
              <a:t>擒拿格斗</a:t>
            </a:r>
          </a:p>
        </p:txBody>
      </p:sp>
      <p:pic>
        <p:nvPicPr>
          <p:cNvPr id="44038" name="Picture 2" descr="理念与目标0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1268413"/>
            <a:ext cx="4176713"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descr="_DSC053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0563" y="1268413"/>
            <a:ext cx="442912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8"/>
          <p:cNvSpPr txBox="1">
            <a:spLocks noChangeArrowheads="1"/>
          </p:cNvSpPr>
          <p:nvPr/>
        </p:nvSpPr>
        <p:spPr bwMode="auto">
          <a:xfrm>
            <a:off x="4859338" y="260350"/>
            <a:ext cx="3744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日常警务技能训练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1000" fill="hold"/>
                                        <p:tgtEl>
                                          <p:spTgt spid="44038"/>
                                        </p:tgtEl>
                                        <p:attrNameLst>
                                          <p:attrName>ppt_x</p:attrName>
                                        </p:attrNameLst>
                                      </p:cBhvr>
                                      <p:tavLst>
                                        <p:tav tm="0">
                                          <p:val>
                                            <p:strVal val="0-#ppt_w/2"/>
                                          </p:val>
                                        </p:tav>
                                        <p:tav tm="100000">
                                          <p:val>
                                            <p:strVal val="#ppt_x"/>
                                          </p:val>
                                        </p:tav>
                                      </p:tavLst>
                                    </p:anim>
                                    <p:anim calcmode="lin" valueType="num">
                                      <p:cBhvr additive="base">
                                        <p:cTn id="8" dur="1000" fill="hold"/>
                                        <p:tgtEl>
                                          <p:spTgt spid="440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4039"/>
                                        </p:tgtEl>
                                        <p:attrNameLst>
                                          <p:attrName>style.visibility</p:attrName>
                                        </p:attrNameLst>
                                      </p:cBhvr>
                                      <p:to>
                                        <p:strVal val="visible"/>
                                      </p:to>
                                    </p:set>
                                    <p:anim calcmode="lin" valueType="num">
                                      <p:cBhvr additive="base">
                                        <p:cTn id="11" dur="1000" fill="hold"/>
                                        <p:tgtEl>
                                          <p:spTgt spid="44039"/>
                                        </p:tgtEl>
                                        <p:attrNameLst>
                                          <p:attrName>ppt_x</p:attrName>
                                        </p:attrNameLst>
                                      </p:cBhvr>
                                      <p:tavLst>
                                        <p:tav tm="0">
                                          <p:val>
                                            <p:strVal val="1+#ppt_w/2"/>
                                          </p:val>
                                        </p:tav>
                                        <p:tav tm="100000">
                                          <p:val>
                                            <p:strVal val="#ppt_x"/>
                                          </p:val>
                                        </p:tav>
                                      </p:tavLst>
                                    </p:anim>
                                    <p:anim calcmode="lin" valueType="num">
                                      <p:cBhvr additive="base">
                                        <p:cTn id="12" dur="1000" fill="hold"/>
                                        <p:tgtEl>
                                          <p:spTgt spid="44039"/>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037"/>
                                        </p:tgtEl>
                                        <p:attrNameLst>
                                          <p:attrName>style.visibility</p:attrName>
                                        </p:attrNameLst>
                                      </p:cBhvr>
                                      <p:to>
                                        <p:strVal val="visible"/>
                                      </p:to>
                                    </p:set>
                                    <p:anim calcmode="lin" valueType="num">
                                      <p:cBhvr additive="base">
                                        <p:cTn id="15" dur="1000" fill="hold"/>
                                        <p:tgtEl>
                                          <p:spTgt spid="44037"/>
                                        </p:tgtEl>
                                        <p:attrNameLst>
                                          <p:attrName>ppt_x</p:attrName>
                                        </p:attrNameLst>
                                      </p:cBhvr>
                                      <p:tavLst>
                                        <p:tav tm="0">
                                          <p:val>
                                            <p:strVal val="#ppt_x"/>
                                          </p:val>
                                        </p:tav>
                                        <p:tav tm="100000">
                                          <p:val>
                                            <p:strVal val="#ppt_x"/>
                                          </p:val>
                                        </p:tav>
                                      </p:tavLst>
                                    </p:anim>
                                    <p:anim calcmode="lin" valueType="num">
                                      <p:cBhvr additive="base">
                                        <p:cTn id="16" dur="1000" fill="hold"/>
                                        <p:tgtEl>
                                          <p:spTgt spid="44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zh-CN" altLang="en-US" smtClean="0"/>
          </a:p>
        </p:txBody>
      </p:sp>
      <p:sp>
        <p:nvSpPr>
          <p:cNvPr id="48131" name="Rectangle 3"/>
          <p:cNvSpPr>
            <a:spLocks noGrp="1" noChangeArrowheads="1"/>
          </p:cNvSpPr>
          <p:nvPr>
            <p:ph type="body" idx="1"/>
          </p:nvPr>
        </p:nvSpPr>
        <p:spPr/>
        <p:txBody>
          <a:bodyPr/>
          <a:lstStyle/>
          <a:p>
            <a:pPr eaLnBrk="1" hangingPunct="1"/>
            <a:endParaRPr lang="zh-CN" altLang="en-US" smtClean="0"/>
          </a:p>
        </p:txBody>
      </p:sp>
      <p:sp>
        <p:nvSpPr>
          <p:cNvPr id="45061" name="TextBox 4"/>
          <p:cNvSpPr txBox="1">
            <a:spLocks noChangeArrowheads="1"/>
          </p:cNvSpPr>
          <p:nvPr/>
        </p:nvSpPr>
        <p:spPr bwMode="auto">
          <a:xfrm>
            <a:off x="4140200" y="2205038"/>
            <a:ext cx="8001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000">
                <a:ea typeface="华文行楷" panose="02010800040101010101" pitchFamily="2" charset="-122"/>
              </a:rPr>
              <a:t>实训课程</a:t>
            </a:r>
          </a:p>
        </p:txBody>
      </p:sp>
      <p:pic>
        <p:nvPicPr>
          <p:cNvPr id="45062" name="Picture 2" descr="_DSC065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59375" y="1258888"/>
            <a:ext cx="3743325"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3" descr="_DSC065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1268413"/>
            <a:ext cx="34544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8"/>
          <p:cNvSpPr txBox="1">
            <a:spLocks noChangeArrowheads="1"/>
          </p:cNvSpPr>
          <p:nvPr/>
        </p:nvSpPr>
        <p:spPr bwMode="auto">
          <a:xfrm>
            <a:off x="4859338" y="260350"/>
            <a:ext cx="3744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日常警务技能训练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1000" fill="hold"/>
                                        <p:tgtEl>
                                          <p:spTgt spid="45063"/>
                                        </p:tgtEl>
                                        <p:attrNameLst>
                                          <p:attrName>ppt_x</p:attrName>
                                        </p:attrNameLst>
                                      </p:cBhvr>
                                      <p:tavLst>
                                        <p:tav tm="0">
                                          <p:val>
                                            <p:strVal val="1+#ppt_w/2"/>
                                          </p:val>
                                        </p:tav>
                                        <p:tav tm="100000">
                                          <p:val>
                                            <p:strVal val="#ppt_x"/>
                                          </p:val>
                                        </p:tav>
                                      </p:tavLst>
                                    </p:anim>
                                    <p:anim calcmode="lin" valueType="num">
                                      <p:cBhvr additive="base">
                                        <p:cTn id="8" dur="1000" fill="hold"/>
                                        <p:tgtEl>
                                          <p:spTgt spid="4506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5062"/>
                                        </p:tgtEl>
                                        <p:attrNameLst>
                                          <p:attrName>style.visibility</p:attrName>
                                        </p:attrNameLst>
                                      </p:cBhvr>
                                      <p:to>
                                        <p:strVal val="visible"/>
                                      </p:to>
                                    </p:set>
                                    <p:anim calcmode="lin" valueType="num">
                                      <p:cBhvr additive="base">
                                        <p:cTn id="11" dur="1000" fill="hold"/>
                                        <p:tgtEl>
                                          <p:spTgt spid="45062"/>
                                        </p:tgtEl>
                                        <p:attrNameLst>
                                          <p:attrName>ppt_x</p:attrName>
                                        </p:attrNameLst>
                                      </p:cBhvr>
                                      <p:tavLst>
                                        <p:tav tm="0">
                                          <p:val>
                                            <p:strVal val="0-#ppt_w/2"/>
                                          </p:val>
                                        </p:tav>
                                        <p:tav tm="100000">
                                          <p:val>
                                            <p:strVal val="#ppt_x"/>
                                          </p:val>
                                        </p:tav>
                                      </p:tavLst>
                                    </p:anim>
                                    <p:anim calcmode="lin" valueType="num">
                                      <p:cBhvr additive="base">
                                        <p:cTn id="12" dur="1000" fill="hold"/>
                                        <p:tgtEl>
                                          <p:spTgt spid="4506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1"/>
                                        </p:tgtEl>
                                        <p:attrNameLst>
                                          <p:attrName>style.visibility</p:attrName>
                                        </p:attrNameLst>
                                      </p:cBhvr>
                                      <p:to>
                                        <p:strVal val="visible"/>
                                      </p:to>
                                    </p:set>
                                    <p:anim calcmode="lin" valueType="num">
                                      <p:cBhvr additive="base">
                                        <p:cTn id="15" dur="500" fill="hold"/>
                                        <p:tgtEl>
                                          <p:spTgt spid="45061"/>
                                        </p:tgtEl>
                                        <p:attrNameLst>
                                          <p:attrName>ppt_x</p:attrName>
                                        </p:attrNameLst>
                                      </p:cBhvr>
                                      <p:tavLst>
                                        <p:tav tm="0">
                                          <p:val>
                                            <p:strVal val="#ppt_x"/>
                                          </p:val>
                                        </p:tav>
                                        <p:tav tm="100000">
                                          <p:val>
                                            <p:strVal val="#ppt_x"/>
                                          </p:val>
                                        </p:tav>
                                      </p:tavLst>
                                    </p:anim>
                                    <p:anim calcmode="lin" valueType="num">
                                      <p:cBhvr additive="base">
                                        <p:cTn id="16"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zh-CN" altLang="en-US" smtClean="0"/>
          </a:p>
        </p:txBody>
      </p:sp>
      <p:sp>
        <p:nvSpPr>
          <p:cNvPr id="49155" name="Rectangle 3"/>
          <p:cNvSpPr>
            <a:spLocks noGrp="1" noChangeArrowheads="1"/>
          </p:cNvSpPr>
          <p:nvPr>
            <p:ph type="body" idx="1"/>
          </p:nvPr>
        </p:nvSpPr>
        <p:spPr/>
        <p:txBody>
          <a:bodyPr/>
          <a:lstStyle/>
          <a:p>
            <a:pPr eaLnBrk="1" hangingPunct="1"/>
            <a:endParaRPr lang="zh-CN" altLang="en-US" smtClean="0"/>
          </a:p>
        </p:txBody>
      </p:sp>
      <p:grpSp>
        <p:nvGrpSpPr>
          <p:cNvPr id="46085" name="Group 5"/>
          <p:cNvGrpSpPr>
            <a:grpSpLocks/>
          </p:cNvGrpSpPr>
          <p:nvPr/>
        </p:nvGrpSpPr>
        <p:grpSpPr bwMode="auto">
          <a:xfrm>
            <a:off x="684213" y="981075"/>
            <a:ext cx="5834062" cy="5068888"/>
            <a:chOff x="0" y="0"/>
            <a:chExt cx="2790" cy="2399"/>
          </a:xfrm>
        </p:grpSpPr>
        <p:pic>
          <p:nvPicPr>
            <p:cNvPr id="49164" name="Picture 2" descr="1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790" cy="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Text Box 7"/>
            <p:cNvSpPr txBox="1">
              <a:spLocks noChangeArrowheads="1"/>
            </p:cNvSpPr>
            <p:nvPr/>
          </p:nvSpPr>
          <p:spPr bwMode="auto">
            <a:xfrm>
              <a:off x="472" y="2125"/>
              <a:ext cx="186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a:ea typeface="华文行楷" panose="02010800040101010101" pitchFamily="2" charset="-122"/>
                </a:rPr>
                <a:t>柔道实战</a:t>
              </a:r>
            </a:p>
          </p:txBody>
        </p:sp>
      </p:grpSp>
      <p:grpSp>
        <p:nvGrpSpPr>
          <p:cNvPr id="46088" name="Group 8"/>
          <p:cNvGrpSpPr>
            <a:grpSpLocks/>
          </p:cNvGrpSpPr>
          <p:nvPr/>
        </p:nvGrpSpPr>
        <p:grpSpPr bwMode="auto">
          <a:xfrm>
            <a:off x="827088" y="1412875"/>
            <a:ext cx="5834062" cy="4808538"/>
            <a:chOff x="0" y="0"/>
            <a:chExt cx="3675" cy="3029"/>
          </a:xfrm>
        </p:grpSpPr>
        <p:pic>
          <p:nvPicPr>
            <p:cNvPr id="49162" name="Picture 3" descr="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89"/>
              <a:ext cx="3675"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 Box 6"/>
            <p:cNvSpPr txBox="1">
              <a:spLocks noChangeArrowheads="1"/>
            </p:cNvSpPr>
            <p:nvPr/>
          </p:nvSpPr>
          <p:spPr bwMode="auto">
            <a:xfrm>
              <a:off x="1315" y="0"/>
              <a:ext cx="11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a:solidFill>
                    <a:schemeClr val="accent1"/>
                  </a:solidFill>
                  <a:ea typeface="华文行楷" panose="02010800040101010101" pitchFamily="2" charset="-122"/>
                </a:rPr>
                <a:t>反恐演练</a:t>
              </a:r>
            </a:p>
          </p:txBody>
        </p:sp>
      </p:grpSp>
      <p:grpSp>
        <p:nvGrpSpPr>
          <p:cNvPr id="46091" name="Group 11"/>
          <p:cNvGrpSpPr>
            <a:grpSpLocks/>
          </p:cNvGrpSpPr>
          <p:nvPr/>
        </p:nvGrpSpPr>
        <p:grpSpPr bwMode="auto">
          <a:xfrm>
            <a:off x="1473200" y="981075"/>
            <a:ext cx="7670800" cy="4429125"/>
            <a:chOff x="0" y="0"/>
            <a:chExt cx="4832" cy="2790"/>
          </a:xfrm>
        </p:grpSpPr>
        <p:pic>
          <p:nvPicPr>
            <p:cNvPr id="49160" name="Picture 4" descr="缉捕"/>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4230" cy="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Box 3"/>
            <p:cNvSpPr txBox="1">
              <a:spLocks noChangeArrowheads="1"/>
            </p:cNvSpPr>
            <p:nvPr/>
          </p:nvSpPr>
          <p:spPr bwMode="auto">
            <a:xfrm>
              <a:off x="4332" y="505"/>
              <a:ext cx="5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000">
                  <a:solidFill>
                    <a:schemeClr val="tx2"/>
                  </a:solidFill>
                  <a:ea typeface="华文行楷" panose="02010800040101010101" pitchFamily="2" charset="-122"/>
                </a:rPr>
                <a:t>抓捕演练</a:t>
              </a:r>
            </a:p>
          </p:txBody>
        </p:sp>
      </p:grpSp>
      <p:sp>
        <p:nvSpPr>
          <p:cNvPr id="46094" name="Text Box 14"/>
          <p:cNvSpPr txBox="1">
            <a:spLocks noChangeArrowheads="1"/>
          </p:cNvSpPr>
          <p:nvPr/>
        </p:nvSpPr>
        <p:spPr bwMode="auto">
          <a:xfrm>
            <a:off x="4859338" y="260350"/>
            <a:ext cx="3744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日常警务技能训练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8"/>
                                        </p:tgtEl>
                                        <p:attrNameLst>
                                          <p:attrName>style.visibility</p:attrName>
                                        </p:attrNameLst>
                                      </p:cBhvr>
                                      <p:to>
                                        <p:strVal val="visible"/>
                                      </p:to>
                                    </p:set>
                                    <p:anim calcmode="lin" valueType="num">
                                      <p:cBhvr additive="base">
                                        <p:cTn id="13" dur="500" fill="hold"/>
                                        <p:tgtEl>
                                          <p:spTgt spid="46088"/>
                                        </p:tgtEl>
                                        <p:attrNameLst>
                                          <p:attrName>ppt_x</p:attrName>
                                        </p:attrNameLst>
                                      </p:cBhvr>
                                      <p:tavLst>
                                        <p:tav tm="0">
                                          <p:val>
                                            <p:strVal val="#ppt_x"/>
                                          </p:val>
                                        </p:tav>
                                        <p:tav tm="100000">
                                          <p:val>
                                            <p:strVal val="#ppt_x"/>
                                          </p:val>
                                        </p:tav>
                                      </p:tavLst>
                                    </p:anim>
                                    <p:anim calcmode="lin" valueType="num">
                                      <p:cBhvr additive="base">
                                        <p:cTn id="14" dur="500" fill="hold"/>
                                        <p:tgtEl>
                                          <p:spTgt spid="4608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91"/>
                                        </p:tgtEl>
                                        <p:attrNameLst>
                                          <p:attrName>style.visibility</p:attrName>
                                        </p:attrNameLst>
                                      </p:cBhvr>
                                      <p:to>
                                        <p:strVal val="visible"/>
                                      </p:to>
                                    </p:set>
                                    <p:anim calcmode="lin" valueType="num">
                                      <p:cBhvr additive="base">
                                        <p:cTn id="19" dur="500" fill="hold"/>
                                        <p:tgtEl>
                                          <p:spTgt spid="46091"/>
                                        </p:tgtEl>
                                        <p:attrNameLst>
                                          <p:attrName>ppt_x</p:attrName>
                                        </p:attrNameLst>
                                      </p:cBhvr>
                                      <p:tavLst>
                                        <p:tav tm="0">
                                          <p:val>
                                            <p:strVal val="#ppt_x"/>
                                          </p:val>
                                        </p:tav>
                                        <p:tav tm="100000">
                                          <p:val>
                                            <p:strVal val="#ppt_x"/>
                                          </p:val>
                                        </p:tav>
                                      </p:tavLst>
                                    </p:anim>
                                    <p:anim calcmode="lin" valueType="num">
                                      <p:cBhvr additive="base">
                                        <p:cTn id="20" dur="500" fill="hold"/>
                                        <p:tgtEl>
                                          <p:spTgt spid="46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WordArt 3"/>
          <p:cNvSpPr>
            <a:spLocks noChangeArrowheads="1" noChangeShapeType="1"/>
          </p:cNvSpPr>
          <p:nvPr/>
        </p:nvSpPr>
        <p:spPr bwMode="auto">
          <a:xfrm>
            <a:off x="3924300" y="3141663"/>
            <a:ext cx="3455988"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758CEF"/>
                    </a:gs>
                    <a:gs pos="100000">
                      <a:srgbClr val="A4D7FA"/>
                    </a:gs>
                  </a:gsLst>
                  <a:lin ang="5400000" scaled="1"/>
                </a:gradFill>
                <a:effectLst>
                  <a:outerShdw dist="45791" dir="3378596" algn="ctr" rotWithShape="0">
                    <a:srgbClr val="4D4D4D">
                      <a:alpha val="79999"/>
                    </a:srgbClr>
                  </a:outerShdw>
                </a:effectLst>
                <a:latin typeface="宋体" panose="02010600030101010101" pitchFamily="2" charset="-122"/>
              </a:rPr>
              <a:t>第二课堂</a:t>
            </a:r>
          </a:p>
        </p:txBody>
      </p:sp>
      <p:sp>
        <p:nvSpPr>
          <p:cNvPr id="47108" name="AutoShape 4"/>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47109" name="Text Box 5"/>
          <p:cNvSpPr txBox="1">
            <a:spLocks noChangeArrowheads="1"/>
          </p:cNvSpPr>
          <p:nvPr/>
        </p:nvSpPr>
        <p:spPr bwMode="auto">
          <a:xfrm>
            <a:off x="1847850" y="2268538"/>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4</a:t>
            </a:r>
          </a:p>
        </p:txBody>
      </p:sp>
      <p:sp>
        <p:nvSpPr>
          <p:cNvPr id="47110" name="Text Box 6"/>
          <p:cNvSpPr txBox="1">
            <a:spLocks noChangeArrowheads="1"/>
          </p:cNvSpPr>
          <p:nvPr/>
        </p:nvSpPr>
        <p:spPr bwMode="auto">
          <a:xfrm>
            <a:off x="1677988" y="2897188"/>
            <a:ext cx="2405062"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zh-CN" altLang="en-US" sz="2400" b="1">
                <a:solidFill>
                  <a:srgbClr val="B2B2B2"/>
                </a:solidFill>
                <a:latin typeface="HY견고딕"/>
                <a:ea typeface="黑体" panose="02010609060101010101" pitchFamily="49" charset="-122"/>
              </a:rPr>
              <a:t>第四部分</a:t>
            </a:r>
          </a:p>
        </p:txBody>
      </p:sp>
      <p:grpSp>
        <p:nvGrpSpPr>
          <p:cNvPr id="47111" name="Group 7"/>
          <p:cNvGrpSpPr>
            <a:grpSpLocks/>
          </p:cNvGrpSpPr>
          <p:nvPr/>
        </p:nvGrpSpPr>
        <p:grpSpPr bwMode="auto">
          <a:xfrm>
            <a:off x="2124075" y="1989138"/>
            <a:ext cx="6719888" cy="2363787"/>
            <a:chOff x="0" y="0"/>
            <a:chExt cx="3606" cy="1723"/>
          </a:xfrm>
        </p:grpSpPr>
        <p:sp>
          <p:nvSpPr>
            <p:cNvPr id="50186" name="Line 8"/>
            <p:cNvSpPr>
              <a:spLocks noChangeShapeType="1"/>
            </p:cNvSpPr>
            <p:nvPr/>
          </p:nvSpPr>
          <p:spPr bwMode="auto">
            <a:xfrm>
              <a:off x="0" y="0"/>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87" name="Line 9"/>
            <p:cNvSpPr>
              <a:spLocks noChangeShapeType="1"/>
            </p:cNvSpPr>
            <p:nvPr/>
          </p:nvSpPr>
          <p:spPr bwMode="auto">
            <a:xfrm>
              <a:off x="0" y="1723"/>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88" name="Line 10"/>
            <p:cNvSpPr>
              <a:spLocks noChangeShapeType="1"/>
            </p:cNvSpPr>
            <p:nvPr/>
          </p:nvSpPr>
          <p:spPr bwMode="auto">
            <a:xfrm>
              <a:off x="862" y="589"/>
              <a:ext cx="2744" cy="0"/>
            </a:xfrm>
            <a:prstGeom prst="line">
              <a:avLst/>
            </a:prstGeom>
            <a:noFill/>
            <a:ln w="25400">
              <a:solidFill>
                <a:srgbClr val="FFFFFF">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7115" name="AutoShape 11"/>
          <p:cNvSpPr>
            <a:spLocks noChangeArrowheads="1"/>
          </p:cNvSpPr>
          <p:nvPr/>
        </p:nvSpPr>
        <p:spPr bwMode="auto">
          <a:xfrm>
            <a:off x="1246188" y="2068513"/>
            <a:ext cx="2198687" cy="21986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47116" name="Text Box 12"/>
          <p:cNvSpPr txBox="1">
            <a:spLocks noChangeArrowheads="1"/>
          </p:cNvSpPr>
          <p:nvPr/>
        </p:nvSpPr>
        <p:spPr bwMode="auto">
          <a:xfrm>
            <a:off x="1835150" y="2276475"/>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4</a:t>
            </a:r>
          </a:p>
        </p:txBody>
      </p:sp>
      <p:sp>
        <p:nvSpPr>
          <p:cNvPr id="47117" name="Text Box 13"/>
          <p:cNvSpPr txBox="1">
            <a:spLocks noChangeArrowheads="1"/>
          </p:cNvSpPr>
          <p:nvPr/>
        </p:nvSpPr>
        <p:spPr bwMode="auto">
          <a:xfrm>
            <a:off x="3563938" y="2060575"/>
            <a:ext cx="4321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00">
                <a:solidFill>
                  <a:srgbClr val="DF5B5B"/>
                </a:solidFill>
                <a:ea typeface="华文行楷" panose="02010800040101010101" pitchFamily="2" charset="-122"/>
              </a:rPr>
              <a:t>中国人民公安大学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heel(1)">
                                      <p:cBhvr>
                                        <p:cTn id="7" dur="500"/>
                                        <p:tgtEl>
                                          <p:spTgt spid="47108"/>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109"/>
                                        </p:tgtEl>
                                        <p:attrNameLst>
                                          <p:attrName>style.visibility</p:attrName>
                                        </p:attrNameLst>
                                      </p:cBhvr>
                                      <p:to>
                                        <p:strVal val="visible"/>
                                      </p:to>
                                    </p:set>
                                    <p:anim calcmode="lin" valueType="num">
                                      <p:cBhvr>
                                        <p:cTn id="11" dur="500" fill="hold"/>
                                        <p:tgtEl>
                                          <p:spTgt spid="47109"/>
                                        </p:tgtEl>
                                        <p:attrNameLst>
                                          <p:attrName>ppt_w</p:attrName>
                                        </p:attrNameLst>
                                      </p:cBhvr>
                                      <p:tavLst>
                                        <p:tav tm="0">
                                          <p:val>
                                            <p:fltVal val="0"/>
                                          </p:val>
                                        </p:tav>
                                        <p:tav tm="100000">
                                          <p:val>
                                            <p:strVal val="#ppt_w"/>
                                          </p:val>
                                        </p:tav>
                                      </p:tavLst>
                                    </p:anim>
                                    <p:anim calcmode="lin" valueType="num">
                                      <p:cBhvr>
                                        <p:cTn id="12" dur="500" fill="hold"/>
                                        <p:tgtEl>
                                          <p:spTgt spid="47109"/>
                                        </p:tgtEl>
                                        <p:attrNameLst>
                                          <p:attrName>ppt_h</p:attrName>
                                        </p:attrNameLst>
                                      </p:cBhvr>
                                      <p:tavLst>
                                        <p:tav tm="0">
                                          <p:val>
                                            <p:fltVal val="0"/>
                                          </p:val>
                                        </p:tav>
                                        <p:tav tm="100000">
                                          <p:val>
                                            <p:strVal val="#ppt_h"/>
                                          </p:val>
                                        </p:tav>
                                      </p:tavLst>
                                    </p:anim>
                                    <p:animEffect transition="in" filter="fade">
                                      <p:cBhvr>
                                        <p:cTn id="13" dur="500"/>
                                        <p:tgtEl>
                                          <p:spTgt spid="47109"/>
                                        </p:tgtEl>
                                      </p:cBhvr>
                                    </p:animEffect>
                                  </p:childTnLst>
                                </p:cTn>
                              </p:par>
                            </p:childTnLst>
                          </p:cTn>
                        </p:par>
                        <p:par>
                          <p:cTn id="14" fill="hold" nodeType="afterGroup">
                            <p:stCondLst>
                              <p:cond delay="1000"/>
                            </p:stCondLst>
                            <p:childTnLst>
                              <p:par>
                                <p:cTn id="15" presetID="10" presetClass="exit" presetSubtype="0" fill="hold" grpId="1" nodeType="afterEffect">
                                  <p:stCondLst>
                                    <p:cond delay="0"/>
                                  </p:stCondLst>
                                  <p:childTnLst>
                                    <p:animEffect transition="out" filter="fade">
                                      <p:cBhvr>
                                        <p:cTn id="16" dur="500"/>
                                        <p:tgtEl>
                                          <p:spTgt spid="47109"/>
                                        </p:tgtEl>
                                      </p:cBhvr>
                                    </p:animEffect>
                                    <p:set>
                                      <p:cBhvr>
                                        <p:cTn id="17" dur="1" fill="hold">
                                          <p:stCondLst>
                                            <p:cond delay="499"/>
                                          </p:stCondLst>
                                        </p:cTn>
                                        <p:tgtEl>
                                          <p:spTgt spid="47109"/>
                                        </p:tgtEl>
                                        <p:attrNameLst>
                                          <p:attrName>style.visibility</p:attrName>
                                        </p:attrNameLst>
                                      </p:cBhvr>
                                      <p:to>
                                        <p:strVal val="hidden"/>
                                      </p:to>
                                    </p:set>
                                  </p:childTnLst>
                                </p:cTn>
                              </p:par>
                            </p:childTnLst>
                          </p:cTn>
                        </p:par>
                        <p:par>
                          <p:cTn id="18" fill="hold" nodeType="afterGroup">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47110"/>
                                        </p:tgtEl>
                                        <p:attrNameLst>
                                          <p:attrName>style.visibility</p:attrName>
                                        </p:attrNameLst>
                                      </p:cBhvr>
                                      <p:to>
                                        <p:strVal val="visible"/>
                                      </p:to>
                                    </p:set>
                                    <p:anim calcmode="discrete" valueType="clr">
                                      <p:cBhvr override="childStyle">
                                        <p:cTn id="21" dur="80"/>
                                        <p:tgtEl>
                                          <p:spTgt spid="471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7110"/>
                                        </p:tgtEl>
                                        <p:attrNameLst>
                                          <p:attrName>fillcolor</p:attrName>
                                        </p:attrNameLst>
                                      </p:cBhvr>
                                      <p:tavLst>
                                        <p:tav tm="0">
                                          <p:val>
                                            <p:clrVal>
                                              <a:schemeClr val="accent2"/>
                                            </p:clrVal>
                                          </p:val>
                                        </p:tav>
                                        <p:tav tm="50000">
                                          <p:val>
                                            <p:clrVal>
                                              <a:schemeClr val="hlink"/>
                                            </p:clrVal>
                                          </p:val>
                                        </p:tav>
                                      </p:tavLst>
                                    </p:anim>
                                    <p:set>
                                      <p:cBhvr>
                                        <p:cTn id="23" dur="80"/>
                                        <p:tgtEl>
                                          <p:spTgt spid="47110"/>
                                        </p:tgtEl>
                                        <p:attrNameLst>
                                          <p:attrName>fill.type</p:attrName>
                                        </p:attrNameLst>
                                      </p:cBhvr>
                                      <p:to>
                                        <p:strVal val="solid"/>
                                      </p:to>
                                    </p:set>
                                  </p:childTnLst>
                                </p:cTn>
                              </p:par>
                            </p:childTnLst>
                          </p:cTn>
                        </p:par>
                        <p:par>
                          <p:cTn id="24" fill="hold" nodeType="afterGroup">
                            <p:stCondLst>
                              <p:cond delay="1700"/>
                            </p:stCondLst>
                            <p:childTnLst>
                              <p:par>
                                <p:cTn id="25" presetID="17" presetClass="entr" presetSubtype="10" fill="hold" nodeType="afterEffect">
                                  <p:stCondLst>
                                    <p:cond delay="0"/>
                                  </p:stCondLst>
                                  <p:childTnLst>
                                    <p:set>
                                      <p:cBhvr>
                                        <p:cTn id="26" dur="1" fill="hold">
                                          <p:stCondLst>
                                            <p:cond delay="0"/>
                                          </p:stCondLst>
                                        </p:cTn>
                                        <p:tgtEl>
                                          <p:spTgt spid="47111"/>
                                        </p:tgtEl>
                                        <p:attrNameLst>
                                          <p:attrName>style.visibility</p:attrName>
                                        </p:attrNameLst>
                                      </p:cBhvr>
                                      <p:to>
                                        <p:strVal val="visible"/>
                                      </p:to>
                                    </p:set>
                                    <p:anim calcmode="lin" valueType="num">
                                      <p:cBhvr>
                                        <p:cTn id="27" dur="500" fill="hold"/>
                                        <p:tgtEl>
                                          <p:spTgt spid="47111"/>
                                        </p:tgtEl>
                                        <p:attrNameLst>
                                          <p:attrName>ppt_w</p:attrName>
                                        </p:attrNameLst>
                                      </p:cBhvr>
                                      <p:tavLst>
                                        <p:tav tm="0">
                                          <p:val>
                                            <p:fltVal val="0"/>
                                          </p:val>
                                        </p:tav>
                                        <p:tav tm="100000">
                                          <p:val>
                                            <p:strVal val="#ppt_w"/>
                                          </p:val>
                                        </p:tav>
                                      </p:tavLst>
                                    </p:anim>
                                    <p:anim calcmode="lin" valueType="num">
                                      <p:cBhvr>
                                        <p:cTn id="28" dur="500" fill="hold"/>
                                        <p:tgtEl>
                                          <p:spTgt spid="47111"/>
                                        </p:tgtEl>
                                        <p:attrNameLst>
                                          <p:attrName>ppt_h</p:attrName>
                                        </p:attrNameLst>
                                      </p:cBhvr>
                                      <p:tavLst>
                                        <p:tav tm="0">
                                          <p:val>
                                            <p:strVal val="#ppt_h"/>
                                          </p:val>
                                        </p:tav>
                                        <p:tav tm="100000">
                                          <p:val>
                                            <p:strVal val="#ppt_h"/>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47115"/>
                                        </p:tgtEl>
                                        <p:attrNameLst>
                                          <p:attrName>style.visibility</p:attrName>
                                        </p:attrNameLst>
                                      </p:cBhvr>
                                      <p:to>
                                        <p:strVal val="visible"/>
                                      </p:to>
                                    </p:set>
                                    <p:animEffect transition="in" filter="wheel(1)">
                                      <p:cBhvr>
                                        <p:cTn id="31" dur="500"/>
                                        <p:tgtEl>
                                          <p:spTgt spid="47115"/>
                                        </p:tgtEl>
                                      </p:cBhvr>
                                    </p:animEffect>
                                  </p:childTnLst>
                                </p:cTn>
                              </p:par>
                            </p:childTnLst>
                          </p:cTn>
                        </p:par>
                        <p:par>
                          <p:cTn id="32" fill="hold" nodeType="afterGroup">
                            <p:stCondLst>
                              <p:cond delay="2200"/>
                            </p:stCondLst>
                            <p:childTnLst>
                              <p:par>
                                <p:cTn id="33" presetID="53" presetClass="entr" presetSubtype="0" fill="hold" grpId="0" nodeType="afterEffect">
                                  <p:stCondLst>
                                    <p:cond delay="0"/>
                                  </p:stCondLst>
                                  <p:childTnLst>
                                    <p:set>
                                      <p:cBhvr>
                                        <p:cTn id="34" dur="1" fill="hold">
                                          <p:stCondLst>
                                            <p:cond delay="0"/>
                                          </p:stCondLst>
                                        </p:cTn>
                                        <p:tgtEl>
                                          <p:spTgt spid="47116"/>
                                        </p:tgtEl>
                                        <p:attrNameLst>
                                          <p:attrName>style.visibility</p:attrName>
                                        </p:attrNameLst>
                                      </p:cBhvr>
                                      <p:to>
                                        <p:strVal val="visible"/>
                                      </p:to>
                                    </p:set>
                                    <p:anim calcmode="lin" valueType="num">
                                      <p:cBhvr>
                                        <p:cTn id="35" dur="500" fill="hold"/>
                                        <p:tgtEl>
                                          <p:spTgt spid="47116"/>
                                        </p:tgtEl>
                                        <p:attrNameLst>
                                          <p:attrName>ppt_w</p:attrName>
                                        </p:attrNameLst>
                                      </p:cBhvr>
                                      <p:tavLst>
                                        <p:tav tm="0">
                                          <p:val>
                                            <p:fltVal val="0"/>
                                          </p:val>
                                        </p:tav>
                                        <p:tav tm="100000">
                                          <p:val>
                                            <p:strVal val="#ppt_w"/>
                                          </p:val>
                                        </p:tav>
                                      </p:tavLst>
                                    </p:anim>
                                    <p:anim calcmode="lin" valueType="num">
                                      <p:cBhvr>
                                        <p:cTn id="36" dur="500" fill="hold"/>
                                        <p:tgtEl>
                                          <p:spTgt spid="47116"/>
                                        </p:tgtEl>
                                        <p:attrNameLst>
                                          <p:attrName>ppt_h</p:attrName>
                                        </p:attrNameLst>
                                      </p:cBhvr>
                                      <p:tavLst>
                                        <p:tav tm="0">
                                          <p:val>
                                            <p:fltVal val="0"/>
                                          </p:val>
                                        </p:tav>
                                        <p:tav tm="100000">
                                          <p:val>
                                            <p:strVal val="#ppt_h"/>
                                          </p:val>
                                        </p:tav>
                                      </p:tavLst>
                                    </p:anim>
                                    <p:animEffect transition="in" filter="fade">
                                      <p:cBhvr>
                                        <p:cTn id="37" dur="500"/>
                                        <p:tgtEl>
                                          <p:spTgt spid="47116"/>
                                        </p:tgtEl>
                                      </p:cBhvr>
                                    </p:animEffect>
                                  </p:childTnLst>
                                </p:cTn>
                              </p:par>
                            </p:childTnLst>
                          </p:cTn>
                        </p:par>
                        <p:par>
                          <p:cTn id="38" fill="hold" nodeType="afterGroup">
                            <p:stCondLst>
                              <p:cond delay="2700"/>
                            </p:stCondLst>
                            <p:childTnLst>
                              <p:par>
                                <p:cTn id="39" presetID="10" presetClass="exit" presetSubtype="0" fill="hold" grpId="1" nodeType="afterEffect">
                                  <p:stCondLst>
                                    <p:cond delay="0"/>
                                  </p:stCondLst>
                                  <p:childTnLst>
                                    <p:animEffect transition="out" filter="fade">
                                      <p:cBhvr>
                                        <p:cTn id="40" dur="500"/>
                                        <p:tgtEl>
                                          <p:spTgt spid="47116"/>
                                        </p:tgtEl>
                                      </p:cBhvr>
                                    </p:animEffect>
                                    <p:set>
                                      <p:cBhvr>
                                        <p:cTn id="41" dur="1" fill="hold">
                                          <p:stCondLst>
                                            <p:cond delay="499"/>
                                          </p:stCondLst>
                                        </p:cTn>
                                        <p:tgtEl>
                                          <p:spTgt spid="47116"/>
                                        </p:tgtEl>
                                        <p:attrNameLst>
                                          <p:attrName>style.visibility</p:attrName>
                                        </p:attrNameLst>
                                      </p:cBhvr>
                                      <p:to>
                                        <p:strVal val="hidden"/>
                                      </p:to>
                                    </p:set>
                                  </p:childTnLst>
                                </p:cTn>
                              </p:par>
                              <p:par>
                                <p:cTn id="42" presetID="30" presetClass="entr" presetSubtype="0" fill="hold" grpId="0" nodeType="withEffect">
                                  <p:stCondLst>
                                    <p:cond delay="0"/>
                                  </p:stCondLst>
                                  <p:childTnLst>
                                    <p:set>
                                      <p:cBhvr>
                                        <p:cTn id="43" dur="1" fill="hold">
                                          <p:stCondLst>
                                            <p:cond delay="0"/>
                                          </p:stCondLst>
                                        </p:cTn>
                                        <p:tgtEl>
                                          <p:spTgt spid="47117"/>
                                        </p:tgtEl>
                                        <p:attrNameLst>
                                          <p:attrName>style.visibility</p:attrName>
                                        </p:attrNameLst>
                                      </p:cBhvr>
                                      <p:to>
                                        <p:strVal val="visible"/>
                                      </p:to>
                                    </p:set>
                                    <p:animEffect transition="in" filter="fade">
                                      <p:cBhvr>
                                        <p:cTn id="44" dur="800" decel="100000"/>
                                        <p:tgtEl>
                                          <p:spTgt spid="47117"/>
                                        </p:tgtEl>
                                      </p:cBhvr>
                                    </p:animEffect>
                                    <p:anim calcmode="lin" valueType="num">
                                      <p:cBhvr>
                                        <p:cTn id="45" dur="800" decel="100000" fill="hold"/>
                                        <p:tgtEl>
                                          <p:spTgt spid="47117"/>
                                        </p:tgtEl>
                                        <p:attrNameLst>
                                          <p:attrName>style.rotation</p:attrName>
                                        </p:attrNameLst>
                                      </p:cBhvr>
                                      <p:tavLst>
                                        <p:tav tm="0">
                                          <p:val>
                                            <p:fltVal val="-90"/>
                                          </p:val>
                                        </p:tav>
                                        <p:tav tm="100000">
                                          <p:val>
                                            <p:fltVal val="0"/>
                                          </p:val>
                                        </p:tav>
                                      </p:tavLst>
                                    </p:anim>
                                    <p:anim calcmode="lin" valueType="num">
                                      <p:cBhvr>
                                        <p:cTn id="46" dur="800" decel="100000" fill="hold"/>
                                        <p:tgtEl>
                                          <p:spTgt spid="47117"/>
                                        </p:tgtEl>
                                        <p:attrNameLst>
                                          <p:attrName>ppt_x</p:attrName>
                                        </p:attrNameLst>
                                      </p:cBhvr>
                                      <p:tavLst>
                                        <p:tav tm="0">
                                          <p:val>
                                            <p:strVal val="#ppt_x+0.4"/>
                                          </p:val>
                                        </p:tav>
                                        <p:tav tm="100000">
                                          <p:val>
                                            <p:strVal val="#ppt_x-0.05"/>
                                          </p:val>
                                        </p:tav>
                                      </p:tavLst>
                                    </p:anim>
                                    <p:anim calcmode="lin" valueType="num">
                                      <p:cBhvr>
                                        <p:cTn id="47" dur="800" decel="100000" fill="hold"/>
                                        <p:tgtEl>
                                          <p:spTgt spid="47117"/>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47117"/>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47117"/>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47107"/>
                                        </p:tgtEl>
                                        <p:attrNameLst>
                                          <p:attrName>style.visibility</p:attrName>
                                        </p:attrNameLst>
                                      </p:cBhvr>
                                      <p:to>
                                        <p:strVal val="visible"/>
                                      </p:to>
                                    </p:set>
                                    <p:animEffect transition="in" filter="fade">
                                      <p:cBhvr>
                                        <p:cTn id="52" dur="800" decel="100000"/>
                                        <p:tgtEl>
                                          <p:spTgt spid="47107"/>
                                        </p:tgtEl>
                                      </p:cBhvr>
                                    </p:animEffect>
                                    <p:anim calcmode="lin" valueType="num">
                                      <p:cBhvr>
                                        <p:cTn id="53" dur="800" decel="100000" fill="hold"/>
                                        <p:tgtEl>
                                          <p:spTgt spid="47107"/>
                                        </p:tgtEl>
                                        <p:attrNameLst>
                                          <p:attrName>style.rotation</p:attrName>
                                        </p:attrNameLst>
                                      </p:cBhvr>
                                      <p:tavLst>
                                        <p:tav tm="0">
                                          <p:val>
                                            <p:fltVal val="-90"/>
                                          </p:val>
                                        </p:tav>
                                        <p:tav tm="100000">
                                          <p:val>
                                            <p:fltVal val="0"/>
                                          </p:val>
                                        </p:tav>
                                      </p:tavLst>
                                    </p:anim>
                                    <p:anim calcmode="lin" valueType="num">
                                      <p:cBhvr>
                                        <p:cTn id="54" dur="800" decel="100000" fill="hold"/>
                                        <p:tgtEl>
                                          <p:spTgt spid="47107"/>
                                        </p:tgtEl>
                                        <p:attrNameLst>
                                          <p:attrName>ppt_x</p:attrName>
                                        </p:attrNameLst>
                                      </p:cBhvr>
                                      <p:tavLst>
                                        <p:tav tm="0">
                                          <p:val>
                                            <p:strVal val="#ppt_x+0.4"/>
                                          </p:val>
                                        </p:tav>
                                        <p:tav tm="100000">
                                          <p:val>
                                            <p:strVal val="#ppt_x-0.05"/>
                                          </p:val>
                                        </p:tav>
                                      </p:tavLst>
                                    </p:anim>
                                    <p:anim calcmode="lin" valueType="num">
                                      <p:cBhvr>
                                        <p:cTn id="55" dur="800" decel="100000" fill="hold"/>
                                        <p:tgtEl>
                                          <p:spTgt spid="47107"/>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7107"/>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710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animBg="1"/>
      <p:bldP spid="47109" grpId="0" autoUpdateAnimBg="0"/>
      <p:bldP spid="47109" grpId="1" autoUpdateAnimBg="0"/>
      <p:bldP spid="47110" grpId="0" autoUpdateAnimBg="0"/>
      <p:bldP spid="47115" grpId="0" animBg="1"/>
      <p:bldP spid="47116" grpId="0" autoUpdateAnimBg="0"/>
      <p:bldP spid="47116" grpId="1" autoUpdateAnimBg="0"/>
      <p:bldP spid="4711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zh-CN" altLang="en-US" smtClean="0"/>
          </a:p>
        </p:txBody>
      </p:sp>
      <p:sp>
        <p:nvSpPr>
          <p:cNvPr id="51203" name="Rectangle 3"/>
          <p:cNvSpPr>
            <a:spLocks noGrp="1" noChangeArrowheads="1"/>
          </p:cNvSpPr>
          <p:nvPr>
            <p:ph type="body" idx="1"/>
          </p:nvPr>
        </p:nvSpPr>
        <p:spPr/>
        <p:txBody>
          <a:bodyPr/>
          <a:lstStyle/>
          <a:p>
            <a:pPr eaLnBrk="1" hangingPunct="1"/>
            <a:endParaRPr lang="zh-CN" altLang="en-US" smtClean="0"/>
          </a:p>
        </p:txBody>
      </p:sp>
      <p:grpSp>
        <p:nvGrpSpPr>
          <p:cNvPr id="49157" name="Group 5"/>
          <p:cNvGrpSpPr>
            <a:grpSpLocks/>
          </p:cNvGrpSpPr>
          <p:nvPr/>
        </p:nvGrpSpPr>
        <p:grpSpPr bwMode="auto">
          <a:xfrm>
            <a:off x="4787900" y="981075"/>
            <a:ext cx="3241675" cy="2473325"/>
            <a:chOff x="0" y="0"/>
            <a:chExt cx="2042" cy="1558"/>
          </a:xfrm>
        </p:grpSpPr>
        <p:sp>
          <p:nvSpPr>
            <p:cNvPr id="51215" name="Text Box 12"/>
            <p:cNvSpPr txBox="1">
              <a:spLocks noChangeArrowheads="1"/>
            </p:cNvSpPr>
            <p:nvPr/>
          </p:nvSpPr>
          <p:spPr bwMode="auto">
            <a:xfrm>
              <a:off x="227" y="1270"/>
              <a:ext cx="18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ea typeface="华文行楷" panose="02010800040101010101" pitchFamily="2" charset="-122"/>
                </a:rPr>
                <a:t>京华名流进公大</a:t>
              </a:r>
            </a:p>
          </p:txBody>
        </p:sp>
        <p:pic>
          <p:nvPicPr>
            <p:cNvPr id="51216" name="Picture 8" descr="京华名流进公大"/>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814"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0" name="Group 8"/>
          <p:cNvGrpSpPr>
            <a:grpSpLocks/>
          </p:cNvGrpSpPr>
          <p:nvPr/>
        </p:nvGrpSpPr>
        <p:grpSpPr bwMode="auto">
          <a:xfrm>
            <a:off x="1116013" y="3716338"/>
            <a:ext cx="2952750" cy="2473325"/>
            <a:chOff x="0" y="0"/>
            <a:chExt cx="1860" cy="1558"/>
          </a:xfrm>
        </p:grpSpPr>
        <p:pic>
          <p:nvPicPr>
            <p:cNvPr id="51213" name="Picture 13" descr="SUC5084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86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5"/>
            <p:cNvSpPr txBox="1">
              <a:spLocks noChangeArrowheads="1"/>
            </p:cNvSpPr>
            <p:nvPr/>
          </p:nvSpPr>
          <p:spPr bwMode="auto">
            <a:xfrm>
              <a:off x="136" y="1270"/>
              <a:ext cx="14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ea typeface="华文行楷" panose="02010800040101010101" pitchFamily="2" charset="-122"/>
                </a:rPr>
                <a:t>优秀校友回公大</a:t>
              </a:r>
            </a:p>
          </p:txBody>
        </p:sp>
      </p:grpSp>
      <p:grpSp>
        <p:nvGrpSpPr>
          <p:cNvPr id="49163" name="Group 11"/>
          <p:cNvGrpSpPr>
            <a:grpSpLocks/>
          </p:cNvGrpSpPr>
          <p:nvPr/>
        </p:nvGrpSpPr>
        <p:grpSpPr bwMode="auto">
          <a:xfrm>
            <a:off x="900113" y="908050"/>
            <a:ext cx="3384550" cy="2535238"/>
            <a:chOff x="0" y="0"/>
            <a:chExt cx="2132" cy="1597"/>
          </a:xfrm>
        </p:grpSpPr>
        <p:sp>
          <p:nvSpPr>
            <p:cNvPr id="51211" name="Text Box 19"/>
            <p:cNvSpPr txBox="1">
              <a:spLocks noChangeArrowheads="1"/>
            </p:cNvSpPr>
            <p:nvPr/>
          </p:nvSpPr>
          <p:spPr bwMode="auto">
            <a:xfrm>
              <a:off x="0" y="1309"/>
              <a:ext cx="2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ea typeface="华文行楷" panose="02010800040101010101" pitchFamily="2" charset="-122"/>
                </a:rPr>
                <a:t>    中国警界明日之星</a:t>
              </a:r>
              <a:endParaRPr lang="en-US" altLang="zh-CN" sz="2400">
                <a:ea typeface="华文行楷" panose="02010800040101010101" pitchFamily="2" charset="-122"/>
              </a:endParaRPr>
            </a:p>
          </p:txBody>
        </p:sp>
        <p:pic>
          <p:nvPicPr>
            <p:cNvPr id="51212" name="Picture 10" descr="DSC_766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 y="0"/>
              <a:ext cx="1996" cy="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6" name="Group 14"/>
          <p:cNvGrpSpPr>
            <a:grpSpLocks/>
          </p:cNvGrpSpPr>
          <p:nvPr/>
        </p:nvGrpSpPr>
        <p:grpSpPr bwMode="auto">
          <a:xfrm>
            <a:off x="4787900" y="3716338"/>
            <a:ext cx="3113088" cy="2484437"/>
            <a:chOff x="0" y="0"/>
            <a:chExt cx="1961" cy="1565"/>
          </a:xfrm>
        </p:grpSpPr>
        <p:pic>
          <p:nvPicPr>
            <p:cNvPr id="51209" name="Picture 12" descr="2012112012165589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96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Box 12"/>
            <p:cNvSpPr txBox="1">
              <a:spLocks noChangeArrowheads="1"/>
            </p:cNvSpPr>
            <p:nvPr/>
          </p:nvSpPr>
          <p:spPr bwMode="auto">
            <a:xfrm>
              <a:off x="162" y="1277"/>
              <a:ext cx="1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ea typeface="华文行楷" panose="02010800040101010101" pitchFamily="2" charset="-122"/>
                </a:rPr>
                <a:t>驻华警务官进公大</a:t>
              </a:r>
            </a:p>
          </p:txBody>
        </p:sp>
      </p:grpSp>
      <p:sp>
        <p:nvSpPr>
          <p:cNvPr id="49169" name="Text Box 17"/>
          <p:cNvSpPr txBox="1">
            <a:spLocks noChangeArrowheads="1"/>
          </p:cNvSpPr>
          <p:nvPr/>
        </p:nvSpPr>
        <p:spPr bwMode="auto">
          <a:xfrm>
            <a:off x="6084888" y="26035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第二课堂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1000" fill="hold"/>
                                        <p:tgtEl>
                                          <p:spTgt spid="49160"/>
                                        </p:tgtEl>
                                        <p:attrNameLst>
                                          <p:attrName>ppt_x</p:attrName>
                                        </p:attrNameLst>
                                      </p:cBhvr>
                                      <p:tavLst>
                                        <p:tav tm="0">
                                          <p:val>
                                            <p:strVal val="1+#ppt_w/2"/>
                                          </p:val>
                                        </p:tav>
                                        <p:tav tm="100000">
                                          <p:val>
                                            <p:strVal val="#ppt_x"/>
                                          </p:val>
                                        </p:tav>
                                      </p:tavLst>
                                    </p:anim>
                                    <p:anim calcmode="lin" valueType="num">
                                      <p:cBhvr additive="base">
                                        <p:cTn id="8" dur="1000" fill="hold"/>
                                        <p:tgtEl>
                                          <p:spTgt spid="4916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500" fill="hold"/>
                                        <p:tgtEl>
                                          <p:spTgt spid="49157"/>
                                        </p:tgtEl>
                                        <p:attrNameLst>
                                          <p:attrName>ppt_x</p:attrName>
                                        </p:attrNameLst>
                                      </p:cBhvr>
                                      <p:tavLst>
                                        <p:tav tm="0">
                                          <p:val>
                                            <p:strVal val="0-#ppt_w/2"/>
                                          </p:val>
                                        </p:tav>
                                        <p:tav tm="100000">
                                          <p:val>
                                            <p:strVal val="#ppt_x"/>
                                          </p:val>
                                        </p:tav>
                                      </p:tavLst>
                                    </p:anim>
                                    <p:anim calcmode="lin" valueType="num">
                                      <p:cBhvr additive="base">
                                        <p:cTn id="12" dur="500" fill="hold"/>
                                        <p:tgtEl>
                                          <p:spTgt spid="4915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9163"/>
                                        </p:tgtEl>
                                        <p:attrNameLst>
                                          <p:attrName>style.visibility</p:attrName>
                                        </p:attrNameLst>
                                      </p:cBhvr>
                                      <p:to>
                                        <p:strVal val="visible"/>
                                      </p:to>
                                    </p:set>
                                    <p:anim calcmode="lin" valueType="num">
                                      <p:cBhvr additive="base">
                                        <p:cTn id="15" dur="2000" fill="hold"/>
                                        <p:tgtEl>
                                          <p:spTgt spid="49163"/>
                                        </p:tgtEl>
                                        <p:attrNameLst>
                                          <p:attrName>ppt_x</p:attrName>
                                        </p:attrNameLst>
                                      </p:cBhvr>
                                      <p:tavLst>
                                        <p:tav tm="0">
                                          <p:val>
                                            <p:strVal val="1+#ppt_w/2"/>
                                          </p:val>
                                        </p:tav>
                                        <p:tav tm="100000">
                                          <p:val>
                                            <p:strVal val="#ppt_x"/>
                                          </p:val>
                                        </p:tav>
                                      </p:tavLst>
                                    </p:anim>
                                    <p:anim calcmode="lin" valueType="num">
                                      <p:cBhvr additive="base">
                                        <p:cTn id="16" dur="2000" fill="hold"/>
                                        <p:tgtEl>
                                          <p:spTgt spid="49163"/>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49166"/>
                                        </p:tgtEl>
                                        <p:attrNameLst>
                                          <p:attrName>style.visibility</p:attrName>
                                        </p:attrNameLst>
                                      </p:cBhvr>
                                      <p:to>
                                        <p:strVal val="visible"/>
                                      </p:to>
                                    </p:set>
                                    <p:anim calcmode="lin" valueType="num">
                                      <p:cBhvr additive="base">
                                        <p:cTn id="19" dur="2000" fill="hold"/>
                                        <p:tgtEl>
                                          <p:spTgt spid="49166"/>
                                        </p:tgtEl>
                                        <p:attrNameLst>
                                          <p:attrName>ppt_x</p:attrName>
                                        </p:attrNameLst>
                                      </p:cBhvr>
                                      <p:tavLst>
                                        <p:tav tm="0">
                                          <p:val>
                                            <p:strVal val="0-#ppt_w/2"/>
                                          </p:val>
                                        </p:tav>
                                        <p:tav tm="100000">
                                          <p:val>
                                            <p:strVal val="#ppt_x"/>
                                          </p:val>
                                        </p:tav>
                                      </p:tavLst>
                                    </p:anim>
                                    <p:anim calcmode="lin" valueType="num">
                                      <p:cBhvr additive="base">
                                        <p:cTn id="20" dur="2000" fill="hold"/>
                                        <p:tgtEl>
                                          <p:spTgt spid="49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zh-CN" altLang="en-US" smtClean="0"/>
          </a:p>
        </p:txBody>
      </p:sp>
      <p:sp>
        <p:nvSpPr>
          <p:cNvPr id="52227" name="Rectangle 3"/>
          <p:cNvSpPr>
            <a:spLocks noGrp="1" noChangeArrowheads="1"/>
          </p:cNvSpPr>
          <p:nvPr>
            <p:ph type="body" idx="1"/>
          </p:nvPr>
        </p:nvSpPr>
        <p:spPr/>
        <p:txBody>
          <a:bodyPr/>
          <a:lstStyle/>
          <a:p>
            <a:pPr eaLnBrk="1" hangingPunct="1"/>
            <a:endParaRPr lang="zh-CN" altLang="en-US" smtClean="0"/>
          </a:p>
        </p:txBody>
      </p:sp>
      <p:sp>
        <p:nvSpPr>
          <p:cNvPr id="48133" name="Text Box 5"/>
          <p:cNvSpPr txBox="1">
            <a:spLocks noChangeArrowheads="1"/>
          </p:cNvSpPr>
          <p:nvPr/>
        </p:nvSpPr>
        <p:spPr bwMode="auto">
          <a:xfrm>
            <a:off x="6084888" y="26035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第二课堂</a:t>
            </a:r>
          </a:p>
        </p:txBody>
      </p:sp>
      <p:grpSp>
        <p:nvGrpSpPr>
          <p:cNvPr id="48134" name="Group 6"/>
          <p:cNvGrpSpPr>
            <a:grpSpLocks/>
          </p:cNvGrpSpPr>
          <p:nvPr/>
        </p:nvGrpSpPr>
        <p:grpSpPr bwMode="auto">
          <a:xfrm>
            <a:off x="468313" y="1125538"/>
            <a:ext cx="3848100" cy="2535237"/>
            <a:chOff x="0" y="0"/>
            <a:chExt cx="2424" cy="1597"/>
          </a:xfrm>
        </p:grpSpPr>
        <p:pic>
          <p:nvPicPr>
            <p:cNvPr id="52239" name="Picture 14" descr="Spx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 y="0"/>
              <a:ext cx="1992"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20"/>
            <p:cNvSpPr txBox="1">
              <a:spLocks noChangeArrowheads="1"/>
            </p:cNvSpPr>
            <p:nvPr/>
          </p:nvSpPr>
          <p:spPr bwMode="auto">
            <a:xfrm>
              <a:off x="0" y="10"/>
              <a:ext cx="34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ea typeface="华文行楷" panose="02010800040101010101" pitchFamily="2" charset="-122"/>
                </a:rPr>
                <a:t>基层民警进课堂</a:t>
              </a:r>
            </a:p>
          </p:txBody>
        </p:sp>
      </p:grpSp>
      <p:grpSp>
        <p:nvGrpSpPr>
          <p:cNvPr id="48137" name="Group 9"/>
          <p:cNvGrpSpPr>
            <a:grpSpLocks/>
          </p:cNvGrpSpPr>
          <p:nvPr/>
        </p:nvGrpSpPr>
        <p:grpSpPr bwMode="auto">
          <a:xfrm>
            <a:off x="539750" y="3933825"/>
            <a:ext cx="3887788" cy="2286000"/>
            <a:chOff x="0" y="0"/>
            <a:chExt cx="2449" cy="1440"/>
          </a:xfrm>
        </p:grpSpPr>
        <p:pic>
          <p:nvPicPr>
            <p:cNvPr id="52237" name="Picture 10" descr="CIMG30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 y="0"/>
              <a:ext cx="198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Text Box 12"/>
            <p:cNvSpPr txBox="1">
              <a:spLocks noChangeArrowheads="1"/>
            </p:cNvSpPr>
            <p:nvPr/>
          </p:nvSpPr>
          <p:spPr bwMode="auto">
            <a:xfrm>
              <a:off x="0" y="319"/>
              <a:ext cx="346"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ea typeface="华文行楷" panose="02010800040101010101" pitchFamily="2" charset="-122"/>
                </a:rPr>
                <a:t>普法宣传</a:t>
              </a:r>
            </a:p>
          </p:txBody>
        </p:sp>
      </p:grpSp>
      <p:grpSp>
        <p:nvGrpSpPr>
          <p:cNvPr id="48140" name="Group 12"/>
          <p:cNvGrpSpPr>
            <a:grpSpLocks/>
          </p:cNvGrpSpPr>
          <p:nvPr/>
        </p:nvGrpSpPr>
        <p:grpSpPr bwMode="auto">
          <a:xfrm>
            <a:off x="5003800" y="3860800"/>
            <a:ext cx="3792538" cy="2320925"/>
            <a:chOff x="0" y="0"/>
            <a:chExt cx="2389" cy="1462"/>
          </a:xfrm>
        </p:grpSpPr>
        <p:pic>
          <p:nvPicPr>
            <p:cNvPr id="52235" name="Picture 17" descr="学生社团活动动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950" cy="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Box 10"/>
            <p:cNvSpPr txBox="1">
              <a:spLocks noChangeArrowheads="1"/>
            </p:cNvSpPr>
            <p:nvPr/>
          </p:nvSpPr>
          <p:spPr bwMode="auto">
            <a:xfrm>
              <a:off x="2043" y="247"/>
              <a:ext cx="34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ea typeface="华文行楷" panose="02010800040101010101" pitchFamily="2" charset="-122"/>
                </a:rPr>
                <a:t>文艺晚会</a:t>
              </a:r>
            </a:p>
          </p:txBody>
        </p:sp>
      </p:grpSp>
      <p:grpSp>
        <p:nvGrpSpPr>
          <p:cNvPr id="48143" name="Group 15"/>
          <p:cNvGrpSpPr>
            <a:grpSpLocks/>
          </p:cNvGrpSpPr>
          <p:nvPr/>
        </p:nvGrpSpPr>
        <p:grpSpPr bwMode="auto">
          <a:xfrm>
            <a:off x="5003800" y="1125538"/>
            <a:ext cx="2819400" cy="2408237"/>
            <a:chOff x="0" y="0"/>
            <a:chExt cx="1776" cy="1517"/>
          </a:xfrm>
        </p:grpSpPr>
        <p:pic>
          <p:nvPicPr>
            <p:cNvPr id="52233" name="Picture 8" descr="Spx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1776"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5"/>
            <p:cNvSpPr txBox="1">
              <a:spLocks noChangeArrowheads="1"/>
            </p:cNvSpPr>
            <p:nvPr/>
          </p:nvSpPr>
          <p:spPr bwMode="auto">
            <a:xfrm>
              <a:off x="244" y="1229"/>
              <a:ext cx="1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a:ea typeface="华文行楷" panose="02010800040101010101" pitchFamily="2" charset="-122"/>
                </a:rPr>
                <a:t>公安局长面对面</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0-#ppt_w/2"/>
                                          </p:val>
                                        </p:tav>
                                        <p:tav tm="100000">
                                          <p:val>
                                            <p:strVal val="#ppt_x"/>
                                          </p:val>
                                        </p:tav>
                                      </p:tavLst>
                                    </p:anim>
                                    <p:anim calcmode="lin" valueType="num">
                                      <p:cBhvr additive="base">
                                        <p:cTn id="8" dur="500" fill="hold"/>
                                        <p:tgtEl>
                                          <p:spTgt spid="4813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8143"/>
                                        </p:tgtEl>
                                        <p:attrNameLst>
                                          <p:attrName>style.visibility</p:attrName>
                                        </p:attrNameLst>
                                      </p:cBhvr>
                                      <p:to>
                                        <p:strVal val="visible"/>
                                      </p:to>
                                    </p:set>
                                    <p:anim calcmode="lin" valueType="num">
                                      <p:cBhvr additive="base">
                                        <p:cTn id="11" dur="1000" fill="hold"/>
                                        <p:tgtEl>
                                          <p:spTgt spid="48143"/>
                                        </p:tgtEl>
                                        <p:attrNameLst>
                                          <p:attrName>ppt_x</p:attrName>
                                        </p:attrNameLst>
                                      </p:cBhvr>
                                      <p:tavLst>
                                        <p:tav tm="0">
                                          <p:val>
                                            <p:strVal val="1+#ppt_w/2"/>
                                          </p:val>
                                        </p:tav>
                                        <p:tav tm="100000">
                                          <p:val>
                                            <p:strVal val="#ppt_x"/>
                                          </p:val>
                                        </p:tav>
                                      </p:tavLst>
                                    </p:anim>
                                    <p:anim calcmode="lin" valueType="num">
                                      <p:cBhvr additive="base">
                                        <p:cTn id="12" dur="1000" fill="hold"/>
                                        <p:tgtEl>
                                          <p:spTgt spid="48143"/>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8137"/>
                                        </p:tgtEl>
                                        <p:attrNameLst>
                                          <p:attrName>style.visibility</p:attrName>
                                        </p:attrNameLst>
                                      </p:cBhvr>
                                      <p:to>
                                        <p:strVal val="visible"/>
                                      </p:to>
                                    </p:set>
                                    <p:anim calcmode="lin" valueType="num">
                                      <p:cBhvr additive="base">
                                        <p:cTn id="15" dur="1000" fill="hold"/>
                                        <p:tgtEl>
                                          <p:spTgt spid="48137"/>
                                        </p:tgtEl>
                                        <p:attrNameLst>
                                          <p:attrName>ppt_x</p:attrName>
                                        </p:attrNameLst>
                                      </p:cBhvr>
                                      <p:tavLst>
                                        <p:tav tm="0">
                                          <p:val>
                                            <p:strVal val="0-#ppt_w/2"/>
                                          </p:val>
                                        </p:tav>
                                        <p:tav tm="100000">
                                          <p:val>
                                            <p:strVal val="#ppt_x"/>
                                          </p:val>
                                        </p:tav>
                                      </p:tavLst>
                                    </p:anim>
                                    <p:anim calcmode="lin" valueType="num">
                                      <p:cBhvr additive="base">
                                        <p:cTn id="16" dur="1000" fill="hold"/>
                                        <p:tgtEl>
                                          <p:spTgt spid="4813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8140"/>
                                        </p:tgtEl>
                                        <p:attrNameLst>
                                          <p:attrName>style.visibility</p:attrName>
                                        </p:attrNameLst>
                                      </p:cBhvr>
                                      <p:to>
                                        <p:strVal val="visible"/>
                                      </p:to>
                                    </p:set>
                                    <p:anim calcmode="lin" valueType="num">
                                      <p:cBhvr additive="base">
                                        <p:cTn id="19" dur="2000" fill="hold"/>
                                        <p:tgtEl>
                                          <p:spTgt spid="48140"/>
                                        </p:tgtEl>
                                        <p:attrNameLst>
                                          <p:attrName>ppt_x</p:attrName>
                                        </p:attrNameLst>
                                      </p:cBhvr>
                                      <p:tavLst>
                                        <p:tav tm="0">
                                          <p:val>
                                            <p:strVal val="1+#ppt_w/2"/>
                                          </p:val>
                                        </p:tav>
                                        <p:tav tm="100000">
                                          <p:val>
                                            <p:strVal val="#ppt_x"/>
                                          </p:val>
                                        </p:tav>
                                      </p:tavLst>
                                    </p:anim>
                                    <p:anim calcmode="lin" valueType="num">
                                      <p:cBhvr additive="base">
                                        <p:cTn id="20" dur="2000" fill="hold"/>
                                        <p:tgtEl>
                                          <p:spTgt spid="48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zh-CN" altLang="en-US" smtClean="0"/>
          </a:p>
        </p:txBody>
      </p:sp>
      <p:sp>
        <p:nvSpPr>
          <p:cNvPr id="53251" name="Rectangle 3"/>
          <p:cNvSpPr>
            <a:spLocks noGrp="1" noChangeArrowheads="1"/>
          </p:cNvSpPr>
          <p:nvPr>
            <p:ph type="body" idx="1"/>
          </p:nvPr>
        </p:nvSpPr>
        <p:spPr/>
        <p:txBody>
          <a:bodyPr/>
          <a:lstStyle/>
          <a:p>
            <a:pPr eaLnBrk="1" hangingPunct="1"/>
            <a:endParaRPr lang="zh-CN" altLang="en-US" smtClean="0"/>
          </a:p>
        </p:txBody>
      </p:sp>
      <p:sp>
        <p:nvSpPr>
          <p:cNvPr id="51205" name="Text Box 5"/>
          <p:cNvSpPr txBox="1">
            <a:spLocks noChangeArrowheads="1"/>
          </p:cNvSpPr>
          <p:nvPr/>
        </p:nvSpPr>
        <p:spPr bwMode="auto">
          <a:xfrm>
            <a:off x="5219700" y="260350"/>
            <a:ext cx="2630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学生督总队</a:t>
            </a:r>
          </a:p>
        </p:txBody>
      </p:sp>
      <p:sp>
        <p:nvSpPr>
          <p:cNvPr id="53253" name="Rectangle 2"/>
          <p:cNvSpPr>
            <a:spLocks noChangeArrowheads="1"/>
          </p:cNvSpPr>
          <p:nvPr/>
        </p:nvSpPr>
        <p:spPr bwMode="auto">
          <a:xfrm>
            <a:off x="4822825" y="981075"/>
            <a:ext cx="410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4000">
              <a:solidFill>
                <a:schemeClr val="tx2"/>
              </a:solidFill>
              <a:ea typeface="华文行楷" panose="02010800040101010101" pitchFamily="2" charset="-122"/>
            </a:endParaRPr>
          </a:p>
        </p:txBody>
      </p:sp>
      <p:sp>
        <p:nvSpPr>
          <p:cNvPr id="53254" name="Text Box 6"/>
          <p:cNvSpPr txBox="1">
            <a:spLocks noChangeArrowheads="1"/>
          </p:cNvSpPr>
          <p:nvPr/>
        </p:nvSpPr>
        <p:spPr bwMode="auto">
          <a:xfrm>
            <a:off x="4319588" y="1916113"/>
            <a:ext cx="482441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000"/>
              <a:t>        </a:t>
            </a:r>
            <a:r>
              <a:rPr lang="zh-CN" altLang="en-US" sz="2400">
                <a:latin typeface="宋体" panose="02010600030101010101" pitchFamily="2" charset="-122"/>
              </a:rPr>
              <a:t>中国人民公安大学学生督察总队前身是</a:t>
            </a:r>
            <a:r>
              <a:rPr lang="en-US" altLang="zh-CN" sz="2400">
                <a:latin typeface="宋体" panose="02010600030101010101" pitchFamily="2" charset="-122"/>
              </a:rPr>
              <a:t>1998</a:t>
            </a:r>
            <a:r>
              <a:rPr lang="zh-CN" altLang="en-US" sz="2400">
                <a:latin typeface="宋体" panose="02010600030101010101" pitchFamily="2" charset="-122"/>
              </a:rPr>
              <a:t>年成立的中国人民公安大学纠察队。在十三年里，历经中国人民公安大学学生自律委员会，中国人民公安大学学生督察队等发展阶段。是学生自我教育、自我管理、自我发展和自我提高的学生自律组织。</a:t>
            </a:r>
          </a:p>
        </p:txBody>
      </p:sp>
      <p:pic>
        <p:nvPicPr>
          <p:cNvPr id="53255" name="Picture 4" descr="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196975"/>
            <a:ext cx="38512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5" descr="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213" y="3860800"/>
            <a:ext cx="38766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2195513" y="549275"/>
            <a:ext cx="2520950" cy="2519363"/>
            <a:chOff x="0" y="0"/>
            <a:chExt cx="1228" cy="1228"/>
          </a:xfrm>
        </p:grpSpPr>
        <p:sp>
          <p:nvSpPr>
            <p:cNvPr id="8302" name="Oval 4"/>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303" name="Group 5"/>
            <p:cNvGrpSpPr>
              <a:grpSpLocks/>
            </p:cNvGrpSpPr>
            <p:nvPr/>
          </p:nvGrpSpPr>
          <p:grpSpPr bwMode="auto">
            <a:xfrm>
              <a:off x="127" y="704"/>
              <a:ext cx="975" cy="325"/>
              <a:chOff x="0" y="0"/>
              <a:chExt cx="2472" cy="824"/>
            </a:xfrm>
          </p:grpSpPr>
          <p:sp>
            <p:nvSpPr>
              <p:cNvPr id="8307" name="Oval 6"/>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308" name="Oval 7"/>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304" name="Group 8"/>
            <p:cNvGrpSpPr>
              <a:grpSpLocks/>
            </p:cNvGrpSpPr>
            <p:nvPr/>
          </p:nvGrpSpPr>
          <p:grpSpPr bwMode="auto">
            <a:xfrm>
              <a:off x="293" y="264"/>
              <a:ext cx="644" cy="645"/>
              <a:chOff x="0" y="0"/>
              <a:chExt cx="644" cy="645"/>
            </a:xfrm>
          </p:grpSpPr>
          <p:sp>
            <p:nvSpPr>
              <p:cNvPr id="8305" name="Oval 9"/>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7179" name="Group 11"/>
          <p:cNvGrpSpPr>
            <a:grpSpLocks/>
          </p:cNvGrpSpPr>
          <p:nvPr/>
        </p:nvGrpSpPr>
        <p:grpSpPr bwMode="auto">
          <a:xfrm>
            <a:off x="2051050" y="4338638"/>
            <a:ext cx="2519363" cy="2519362"/>
            <a:chOff x="0" y="0"/>
            <a:chExt cx="1228" cy="1228"/>
          </a:xfrm>
        </p:grpSpPr>
        <p:sp>
          <p:nvSpPr>
            <p:cNvPr id="8295" name="Oval 12"/>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96" name="Group 13"/>
            <p:cNvGrpSpPr>
              <a:grpSpLocks/>
            </p:cNvGrpSpPr>
            <p:nvPr/>
          </p:nvGrpSpPr>
          <p:grpSpPr bwMode="auto">
            <a:xfrm>
              <a:off x="127" y="704"/>
              <a:ext cx="975" cy="325"/>
              <a:chOff x="0" y="0"/>
              <a:chExt cx="2472" cy="824"/>
            </a:xfrm>
          </p:grpSpPr>
          <p:sp>
            <p:nvSpPr>
              <p:cNvPr id="8300" name="Oval 14"/>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301" name="Oval 15"/>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97" name="Group 16"/>
            <p:cNvGrpSpPr>
              <a:grpSpLocks/>
            </p:cNvGrpSpPr>
            <p:nvPr/>
          </p:nvGrpSpPr>
          <p:grpSpPr bwMode="auto">
            <a:xfrm>
              <a:off x="293" y="264"/>
              <a:ext cx="644" cy="645"/>
              <a:chOff x="0" y="0"/>
              <a:chExt cx="644" cy="645"/>
            </a:xfrm>
          </p:grpSpPr>
          <p:sp>
            <p:nvSpPr>
              <p:cNvPr id="8298" name="Oval 17"/>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8196" name="Group 19"/>
          <p:cNvGrpSpPr>
            <a:grpSpLocks/>
          </p:cNvGrpSpPr>
          <p:nvPr/>
        </p:nvGrpSpPr>
        <p:grpSpPr bwMode="auto">
          <a:xfrm>
            <a:off x="0" y="2565400"/>
            <a:ext cx="2519363" cy="2519363"/>
            <a:chOff x="0" y="0"/>
            <a:chExt cx="1228" cy="1228"/>
          </a:xfrm>
        </p:grpSpPr>
        <p:sp>
          <p:nvSpPr>
            <p:cNvPr id="8288" name="Oval 2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89" name="Group 21"/>
            <p:cNvGrpSpPr>
              <a:grpSpLocks/>
            </p:cNvGrpSpPr>
            <p:nvPr/>
          </p:nvGrpSpPr>
          <p:grpSpPr bwMode="auto">
            <a:xfrm>
              <a:off x="127" y="704"/>
              <a:ext cx="975" cy="325"/>
              <a:chOff x="0" y="0"/>
              <a:chExt cx="2472" cy="824"/>
            </a:xfrm>
          </p:grpSpPr>
          <p:sp>
            <p:nvSpPr>
              <p:cNvPr id="8293" name="Oval 2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94" name="Oval 2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90" name="Group 24"/>
            <p:cNvGrpSpPr>
              <a:grpSpLocks/>
            </p:cNvGrpSpPr>
            <p:nvPr/>
          </p:nvGrpSpPr>
          <p:grpSpPr bwMode="auto">
            <a:xfrm>
              <a:off x="293" y="264"/>
              <a:ext cx="644" cy="645"/>
              <a:chOff x="0" y="0"/>
              <a:chExt cx="644" cy="645"/>
            </a:xfrm>
          </p:grpSpPr>
          <p:sp>
            <p:nvSpPr>
              <p:cNvPr id="8291" name="Oval 2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8197" name="Group 27"/>
          <p:cNvGrpSpPr>
            <a:grpSpLocks/>
          </p:cNvGrpSpPr>
          <p:nvPr/>
        </p:nvGrpSpPr>
        <p:grpSpPr bwMode="auto">
          <a:xfrm>
            <a:off x="4932363" y="549275"/>
            <a:ext cx="2519362" cy="2519363"/>
            <a:chOff x="0" y="0"/>
            <a:chExt cx="1228" cy="1228"/>
          </a:xfrm>
        </p:grpSpPr>
        <p:sp>
          <p:nvSpPr>
            <p:cNvPr id="8281" name="Oval 28"/>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82" name="Group 29"/>
            <p:cNvGrpSpPr>
              <a:grpSpLocks/>
            </p:cNvGrpSpPr>
            <p:nvPr/>
          </p:nvGrpSpPr>
          <p:grpSpPr bwMode="auto">
            <a:xfrm>
              <a:off x="127" y="704"/>
              <a:ext cx="975" cy="325"/>
              <a:chOff x="0" y="0"/>
              <a:chExt cx="2472" cy="824"/>
            </a:xfrm>
          </p:grpSpPr>
          <p:sp>
            <p:nvSpPr>
              <p:cNvPr id="8286" name="Oval 30"/>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87" name="Oval 31"/>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83" name="Group 32"/>
            <p:cNvGrpSpPr>
              <a:grpSpLocks/>
            </p:cNvGrpSpPr>
            <p:nvPr/>
          </p:nvGrpSpPr>
          <p:grpSpPr bwMode="auto">
            <a:xfrm>
              <a:off x="293" y="264"/>
              <a:ext cx="644" cy="645"/>
              <a:chOff x="0" y="0"/>
              <a:chExt cx="644" cy="645"/>
            </a:xfrm>
          </p:grpSpPr>
          <p:sp>
            <p:nvSpPr>
              <p:cNvPr id="8284" name="Oval 33"/>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8198" name="Group 35"/>
          <p:cNvGrpSpPr>
            <a:grpSpLocks/>
          </p:cNvGrpSpPr>
          <p:nvPr/>
        </p:nvGrpSpPr>
        <p:grpSpPr bwMode="auto">
          <a:xfrm>
            <a:off x="6624638" y="2492375"/>
            <a:ext cx="2519362" cy="2519363"/>
            <a:chOff x="0" y="0"/>
            <a:chExt cx="1228" cy="1228"/>
          </a:xfrm>
        </p:grpSpPr>
        <p:sp>
          <p:nvSpPr>
            <p:cNvPr id="8274" name="Oval 36"/>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75" name="Group 37"/>
            <p:cNvGrpSpPr>
              <a:grpSpLocks/>
            </p:cNvGrpSpPr>
            <p:nvPr/>
          </p:nvGrpSpPr>
          <p:grpSpPr bwMode="auto">
            <a:xfrm>
              <a:off x="127" y="704"/>
              <a:ext cx="975" cy="325"/>
              <a:chOff x="0" y="0"/>
              <a:chExt cx="2472" cy="824"/>
            </a:xfrm>
          </p:grpSpPr>
          <p:sp>
            <p:nvSpPr>
              <p:cNvPr id="8279" name="Oval 38"/>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80" name="Oval 39"/>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76" name="Group 40"/>
            <p:cNvGrpSpPr>
              <a:grpSpLocks/>
            </p:cNvGrpSpPr>
            <p:nvPr/>
          </p:nvGrpSpPr>
          <p:grpSpPr bwMode="auto">
            <a:xfrm>
              <a:off x="293" y="264"/>
              <a:ext cx="644" cy="645"/>
              <a:chOff x="0" y="0"/>
              <a:chExt cx="644" cy="645"/>
            </a:xfrm>
          </p:grpSpPr>
          <p:sp>
            <p:nvSpPr>
              <p:cNvPr id="8277" name="Oval 41"/>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8199" name="Group 43"/>
          <p:cNvGrpSpPr>
            <a:grpSpLocks/>
          </p:cNvGrpSpPr>
          <p:nvPr/>
        </p:nvGrpSpPr>
        <p:grpSpPr bwMode="auto">
          <a:xfrm>
            <a:off x="5003800" y="4338638"/>
            <a:ext cx="2519363" cy="2519362"/>
            <a:chOff x="0" y="0"/>
            <a:chExt cx="1228" cy="1228"/>
          </a:xfrm>
        </p:grpSpPr>
        <p:sp>
          <p:nvSpPr>
            <p:cNvPr id="8267" name="Oval 44"/>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68" name="Group 45"/>
            <p:cNvGrpSpPr>
              <a:grpSpLocks/>
            </p:cNvGrpSpPr>
            <p:nvPr/>
          </p:nvGrpSpPr>
          <p:grpSpPr bwMode="auto">
            <a:xfrm>
              <a:off x="127" y="704"/>
              <a:ext cx="975" cy="325"/>
              <a:chOff x="0" y="0"/>
              <a:chExt cx="2472" cy="824"/>
            </a:xfrm>
          </p:grpSpPr>
          <p:sp>
            <p:nvSpPr>
              <p:cNvPr id="8272" name="Oval 46"/>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73" name="Oval 47"/>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69" name="Group 48"/>
            <p:cNvGrpSpPr>
              <a:grpSpLocks/>
            </p:cNvGrpSpPr>
            <p:nvPr/>
          </p:nvGrpSpPr>
          <p:grpSpPr bwMode="auto">
            <a:xfrm>
              <a:off x="293" y="264"/>
              <a:ext cx="644" cy="645"/>
              <a:chOff x="0" y="0"/>
              <a:chExt cx="644" cy="645"/>
            </a:xfrm>
          </p:grpSpPr>
          <p:sp>
            <p:nvSpPr>
              <p:cNvPr id="8270" name="Oval 49"/>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00" name="Text Box 51"/>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8201" name="Text Box 52"/>
          <p:cNvSpPr txBox="1">
            <a:spLocks noChangeArrowheads="1"/>
          </p:cNvSpPr>
          <p:nvPr/>
        </p:nvSpPr>
        <p:spPr bwMode="auto">
          <a:xfrm>
            <a:off x="2771775" y="148431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sp>
        <p:nvSpPr>
          <p:cNvPr id="8202" name="Text Box 53"/>
          <p:cNvSpPr txBox="1">
            <a:spLocks noChangeArrowheads="1"/>
          </p:cNvSpPr>
          <p:nvPr/>
        </p:nvSpPr>
        <p:spPr bwMode="auto">
          <a:xfrm>
            <a:off x="539750" y="357346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sp>
        <p:nvSpPr>
          <p:cNvPr id="8203" name="Text Box 54"/>
          <p:cNvSpPr txBox="1">
            <a:spLocks noChangeArrowheads="1"/>
          </p:cNvSpPr>
          <p:nvPr/>
        </p:nvSpPr>
        <p:spPr bwMode="auto">
          <a:xfrm>
            <a:off x="2555875" y="537368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32EA44"/>
                </a:solidFill>
                <a:ea typeface="华文行楷" panose="02010800040101010101" pitchFamily="2" charset="-122"/>
              </a:rPr>
              <a:t>业务实习</a:t>
            </a:r>
          </a:p>
        </p:txBody>
      </p:sp>
      <p:sp>
        <p:nvSpPr>
          <p:cNvPr id="8204" name="Text Box 55"/>
          <p:cNvSpPr txBox="1">
            <a:spLocks noChangeArrowheads="1"/>
          </p:cNvSpPr>
          <p:nvPr/>
        </p:nvSpPr>
        <p:spPr bwMode="auto">
          <a:xfrm>
            <a:off x="5580063" y="53482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课外活动</a:t>
            </a:r>
          </a:p>
        </p:txBody>
      </p:sp>
      <p:sp>
        <p:nvSpPr>
          <p:cNvPr id="8205" name="Text Box 56"/>
          <p:cNvSpPr txBox="1">
            <a:spLocks noChangeArrowheads="1"/>
          </p:cNvSpPr>
          <p:nvPr/>
        </p:nvSpPr>
        <p:spPr bwMode="auto">
          <a:xfrm>
            <a:off x="7162800" y="3500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sp>
        <p:nvSpPr>
          <p:cNvPr id="8206" name="Text Box 57"/>
          <p:cNvSpPr txBox="1">
            <a:spLocks noChangeArrowheads="1"/>
          </p:cNvSpPr>
          <p:nvPr/>
        </p:nvSpPr>
        <p:spPr bwMode="auto">
          <a:xfrm>
            <a:off x="5508625" y="15573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专业介绍</a:t>
            </a:r>
          </a:p>
        </p:txBody>
      </p:sp>
      <p:grpSp>
        <p:nvGrpSpPr>
          <p:cNvPr id="8207" name="Group 58"/>
          <p:cNvGrpSpPr>
            <a:grpSpLocks/>
          </p:cNvGrpSpPr>
          <p:nvPr/>
        </p:nvGrpSpPr>
        <p:grpSpPr bwMode="auto">
          <a:xfrm>
            <a:off x="2195513" y="549275"/>
            <a:ext cx="2520950" cy="2519363"/>
            <a:chOff x="0" y="0"/>
            <a:chExt cx="1588" cy="1587"/>
          </a:xfrm>
        </p:grpSpPr>
        <p:grpSp>
          <p:nvGrpSpPr>
            <p:cNvPr id="8258" name="Group 59"/>
            <p:cNvGrpSpPr>
              <a:grpSpLocks/>
            </p:cNvGrpSpPr>
            <p:nvPr/>
          </p:nvGrpSpPr>
          <p:grpSpPr bwMode="auto">
            <a:xfrm>
              <a:off x="0" y="0"/>
              <a:ext cx="1588" cy="1587"/>
              <a:chOff x="0" y="0"/>
              <a:chExt cx="1228" cy="1228"/>
            </a:xfrm>
          </p:grpSpPr>
          <p:sp>
            <p:nvSpPr>
              <p:cNvPr id="8260" name="Oval 60"/>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61" name="Group 61"/>
              <p:cNvGrpSpPr>
                <a:grpSpLocks/>
              </p:cNvGrpSpPr>
              <p:nvPr/>
            </p:nvGrpSpPr>
            <p:grpSpPr bwMode="auto">
              <a:xfrm>
                <a:off x="127" y="704"/>
                <a:ext cx="975" cy="325"/>
                <a:chOff x="0" y="0"/>
                <a:chExt cx="2472" cy="824"/>
              </a:xfrm>
            </p:grpSpPr>
            <p:sp>
              <p:nvSpPr>
                <p:cNvPr id="8265" name="Oval 62"/>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66" name="Oval 63"/>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62" name="Group 64"/>
              <p:cNvGrpSpPr>
                <a:grpSpLocks/>
              </p:cNvGrpSpPr>
              <p:nvPr/>
            </p:nvGrpSpPr>
            <p:grpSpPr bwMode="auto">
              <a:xfrm>
                <a:off x="293" y="264"/>
                <a:ext cx="644" cy="645"/>
                <a:chOff x="0" y="0"/>
                <a:chExt cx="644" cy="645"/>
              </a:xfrm>
            </p:grpSpPr>
            <p:sp>
              <p:nvSpPr>
                <p:cNvPr id="8263" name="Oval 65"/>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59" name="Text Box 67">
              <a:hlinkHover r:id="rId2"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grpSp>
      <p:grpSp>
        <p:nvGrpSpPr>
          <p:cNvPr id="8208" name="Group 68"/>
          <p:cNvGrpSpPr>
            <a:grpSpLocks/>
          </p:cNvGrpSpPr>
          <p:nvPr/>
        </p:nvGrpSpPr>
        <p:grpSpPr bwMode="auto">
          <a:xfrm>
            <a:off x="4932363" y="549275"/>
            <a:ext cx="2519362" cy="2519363"/>
            <a:chOff x="0" y="0"/>
            <a:chExt cx="1587" cy="1587"/>
          </a:xfrm>
        </p:grpSpPr>
        <p:grpSp>
          <p:nvGrpSpPr>
            <p:cNvPr id="8249" name="Group 69"/>
            <p:cNvGrpSpPr>
              <a:grpSpLocks/>
            </p:cNvGrpSpPr>
            <p:nvPr/>
          </p:nvGrpSpPr>
          <p:grpSpPr bwMode="auto">
            <a:xfrm>
              <a:off x="0" y="0"/>
              <a:ext cx="1587" cy="1587"/>
              <a:chOff x="0" y="0"/>
              <a:chExt cx="1228" cy="1228"/>
            </a:xfrm>
          </p:grpSpPr>
          <p:sp>
            <p:nvSpPr>
              <p:cNvPr id="8251" name="Oval 70"/>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52" name="Group 71"/>
              <p:cNvGrpSpPr>
                <a:grpSpLocks/>
              </p:cNvGrpSpPr>
              <p:nvPr/>
            </p:nvGrpSpPr>
            <p:grpSpPr bwMode="auto">
              <a:xfrm>
                <a:off x="127" y="704"/>
                <a:ext cx="975" cy="325"/>
                <a:chOff x="0" y="0"/>
                <a:chExt cx="2472" cy="824"/>
              </a:xfrm>
            </p:grpSpPr>
            <p:sp>
              <p:nvSpPr>
                <p:cNvPr id="8256" name="Oval 7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57" name="Oval 73"/>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53" name="Group 74"/>
              <p:cNvGrpSpPr>
                <a:grpSpLocks/>
              </p:cNvGrpSpPr>
              <p:nvPr/>
            </p:nvGrpSpPr>
            <p:grpSpPr bwMode="auto">
              <a:xfrm>
                <a:off x="293" y="264"/>
                <a:ext cx="644" cy="645"/>
                <a:chOff x="0" y="0"/>
                <a:chExt cx="644" cy="645"/>
              </a:xfrm>
            </p:grpSpPr>
            <p:sp>
              <p:nvSpPr>
                <p:cNvPr id="8254" name="Oval 75"/>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4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50" name="Text Box 77">
              <a:hlinkClick r:id="rId3" action="ppaction://hlinksldjump"/>
            </p:cNvPr>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专业介绍</a:t>
              </a:r>
            </a:p>
          </p:txBody>
        </p:sp>
      </p:grpSp>
      <p:grpSp>
        <p:nvGrpSpPr>
          <p:cNvPr id="8209" name="Group 78"/>
          <p:cNvGrpSpPr>
            <a:grpSpLocks/>
          </p:cNvGrpSpPr>
          <p:nvPr/>
        </p:nvGrpSpPr>
        <p:grpSpPr bwMode="auto">
          <a:xfrm>
            <a:off x="6624638" y="2492375"/>
            <a:ext cx="2519362" cy="2519363"/>
            <a:chOff x="0" y="0"/>
            <a:chExt cx="1587" cy="1587"/>
          </a:xfrm>
        </p:grpSpPr>
        <p:grpSp>
          <p:nvGrpSpPr>
            <p:cNvPr id="8240" name="Group 79"/>
            <p:cNvGrpSpPr>
              <a:grpSpLocks/>
            </p:cNvGrpSpPr>
            <p:nvPr/>
          </p:nvGrpSpPr>
          <p:grpSpPr bwMode="auto">
            <a:xfrm>
              <a:off x="0" y="0"/>
              <a:ext cx="1587" cy="1587"/>
              <a:chOff x="0" y="0"/>
              <a:chExt cx="1228" cy="1228"/>
            </a:xfrm>
          </p:grpSpPr>
          <p:sp>
            <p:nvSpPr>
              <p:cNvPr id="8242" name="Oval 80"/>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43" name="Group 81"/>
              <p:cNvGrpSpPr>
                <a:grpSpLocks/>
              </p:cNvGrpSpPr>
              <p:nvPr/>
            </p:nvGrpSpPr>
            <p:grpSpPr bwMode="auto">
              <a:xfrm>
                <a:off x="127" y="704"/>
                <a:ext cx="975" cy="325"/>
                <a:chOff x="0" y="0"/>
                <a:chExt cx="2472" cy="824"/>
              </a:xfrm>
            </p:grpSpPr>
            <p:sp>
              <p:nvSpPr>
                <p:cNvPr id="8247" name="Oval 8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48" name="Oval 83"/>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44" name="Group 84"/>
              <p:cNvGrpSpPr>
                <a:grpSpLocks/>
              </p:cNvGrpSpPr>
              <p:nvPr/>
            </p:nvGrpSpPr>
            <p:grpSpPr bwMode="auto">
              <a:xfrm>
                <a:off x="293" y="264"/>
                <a:ext cx="644" cy="645"/>
                <a:chOff x="0" y="0"/>
                <a:chExt cx="644" cy="645"/>
              </a:xfrm>
            </p:grpSpPr>
            <p:sp>
              <p:nvSpPr>
                <p:cNvPr id="8245" name="Oval 85"/>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5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41" name="Text Box 87">
              <a:hlinkHover r:id="rId4"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grpSp>
      <p:grpSp>
        <p:nvGrpSpPr>
          <p:cNvPr id="8210" name="Group 88"/>
          <p:cNvGrpSpPr>
            <a:grpSpLocks/>
          </p:cNvGrpSpPr>
          <p:nvPr/>
        </p:nvGrpSpPr>
        <p:grpSpPr bwMode="auto">
          <a:xfrm>
            <a:off x="5003800" y="4338638"/>
            <a:ext cx="2519363" cy="2519362"/>
            <a:chOff x="0" y="0"/>
            <a:chExt cx="1587" cy="1587"/>
          </a:xfrm>
        </p:grpSpPr>
        <p:grpSp>
          <p:nvGrpSpPr>
            <p:cNvPr id="8231" name="Group 89"/>
            <p:cNvGrpSpPr>
              <a:grpSpLocks/>
            </p:cNvGrpSpPr>
            <p:nvPr/>
          </p:nvGrpSpPr>
          <p:grpSpPr bwMode="auto">
            <a:xfrm>
              <a:off x="0" y="0"/>
              <a:ext cx="1587" cy="1587"/>
              <a:chOff x="0" y="0"/>
              <a:chExt cx="1228" cy="1228"/>
            </a:xfrm>
          </p:grpSpPr>
          <p:sp>
            <p:nvSpPr>
              <p:cNvPr id="8233" name="Oval 90"/>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34" name="Group 91"/>
              <p:cNvGrpSpPr>
                <a:grpSpLocks/>
              </p:cNvGrpSpPr>
              <p:nvPr/>
            </p:nvGrpSpPr>
            <p:grpSpPr bwMode="auto">
              <a:xfrm>
                <a:off x="127" y="704"/>
                <a:ext cx="975" cy="325"/>
                <a:chOff x="0" y="0"/>
                <a:chExt cx="2472" cy="824"/>
              </a:xfrm>
            </p:grpSpPr>
            <p:sp>
              <p:nvSpPr>
                <p:cNvPr id="8238" name="Oval 92"/>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39" name="Oval 93"/>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35" name="Group 94"/>
              <p:cNvGrpSpPr>
                <a:grpSpLocks/>
              </p:cNvGrpSpPr>
              <p:nvPr/>
            </p:nvGrpSpPr>
            <p:grpSpPr bwMode="auto">
              <a:xfrm>
                <a:off x="293" y="264"/>
                <a:ext cx="644" cy="645"/>
                <a:chOff x="0" y="0"/>
                <a:chExt cx="644" cy="645"/>
              </a:xfrm>
            </p:grpSpPr>
            <p:sp>
              <p:nvSpPr>
                <p:cNvPr id="8236" name="Oval 95"/>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6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32" name="Text Box 97">
              <a:hlinkHover r:id="rId5" action="ppaction://hlinksldjump"/>
            </p:cNvPr>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第二课堂</a:t>
              </a:r>
            </a:p>
          </p:txBody>
        </p:sp>
      </p:grpSp>
      <p:grpSp>
        <p:nvGrpSpPr>
          <p:cNvPr id="8211" name="Group 98"/>
          <p:cNvGrpSpPr>
            <a:grpSpLocks/>
          </p:cNvGrpSpPr>
          <p:nvPr/>
        </p:nvGrpSpPr>
        <p:grpSpPr bwMode="auto">
          <a:xfrm>
            <a:off x="2051050" y="4338638"/>
            <a:ext cx="2519363" cy="2519362"/>
            <a:chOff x="0" y="0"/>
            <a:chExt cx="1587" cy="1587"/>
          </a:xfrm>
        </p:grpSpPr>
        <p:grpSp>
          <p:nvGrpSpPr>
            <p:cNvPr id="8222" name="Group 99"/>
            <p:cNvGrpSpPr>
              <a:grpSpLocks/>
            </p:cNvGrpSpPr>
            <p:nvPr/>
          </p:nvGrpSpPr>
          <p:grpSpPr bwMode="auto">
            <a:xfrm>
              <a:off x="0" y="0"/>
              <a:ext cx="1587" cy="1587"/>
              <a:chOff x="0" y="0"/>
              <a:chExt cx="1228" cy="1228"/>
            </a:xfrm>
          </p:grpSpPr>
          <p:sp>
            <p:nvSpPr>
              <p:cNvPr id="8224" name="Oval 100"/>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25" name="Group 101"/>
              <p:cNvGrpSpPr>
                <a:grpSpLocks/>
              </p:cNvGrpSpPr>
              <p:nvPr/>
            </p:nvGrpSpPr>
            <p:grpSpPr bwMode="auto">
              <a:xfrm>
                <a:off x="127" y="704"/>
                <a:ext cx="975" cy="325"/>
                <a:chOff x="0" y="0"/>
                <a:chExt cx="2472" cy="824"/>
              </a:xfrm>
            </p:grpSpPr>
            <p:sp>
              <p:nvSpPr>
                <p:cNvPr id="8229" name="Oval 102"/>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30" name="Oval 103"/>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26" name="Group 104"/>
              <p:cNvGrpSpPr>
                <a:grpSpLocks/>
              </p:cNvGrpSpPr>
              <p:nvPr/>
            </p:nvGrpSpPr>
            <p:grpSpPr bwMode="auto">
              <a:xfrm>
                <a:off x="293" y="264"/>
                <a:ext cx="644" cy="645"/>
                <a:chOff x="0" y="0"/>
                <a:chExt cx="644" cy="645"/>
              </a:xfrm>
            </p:grpSpPr>
            <p:sp>
              <p:nvSpPr>
                <p:cNvPr id="8227" name="Oval 105"/>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7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23" name="Text Box 107">
              <a:hlinkHover r:id="rId6" action="ppaction://hlinksldjump"/>
            </p:cNvPr>
            <p:cNvSpPr txBox="1">
              <a:spLocks noChangeArrowheads="1"/>
            </p:cNvSpPr>
            <p:nvPr/>
          </p:nvSpPr>
          <p:spPr bwMode="auto">
            <a:xfrm>
              <a:off x="318"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32EA44"/>
                  </a:solidFill>
                  <a:ea typeface="华文行楷" panose="02010800040101010101" pitchFamily="2" charset="-122"/>
                </a:rPr>
                <a:t>大型活动安保</a:t>
              </a:r>
            </a:p>
          </p:txBody>
        </p:sp>
      </p:grpSp>
      <p:grpSp>
        <p:nvGrpSpPr>
          <p:cNvPr id="8212" name="Group 108"/>
          <p:cNvGrpSpPr>
            <a:grpSpLocks/>
          </p:cNvGrpSpPr>
          <p:nvPr/>
        </p:nvGrpSpPr>
        <p:grpSpPr bwMode="auto">
          <a:xfrm>
            <a:off x="0" y="2565400"/>
            <a:ext cx="2519363" cy="2519363"/>
            <a:chOff x="0" y="0"/>
            <a:chExt cx="1587" cy="1587"/>
          </a:xfrm>
        </p:grpSpPr>
        <p:grpSp>
          <p:nvGrpSpPr>
            <p:cNvPr id="8213" name="Group 109"/>
            <p:cNvGrpSpPr>
              <a:grpSpLocks/>
            </p:cNvGrpSpPr>
            <p:nvPr/>
          </p:nvGrpSpPr>
          <p:grpSpPr bwMode="auto">
            <a:xfrm>
              <a:off x="0" y="0"/>
              <a:ext cx="1587" cy="1587"/>
              <a:chOff x="0" y="0"/>
              <a:chExt cx="1228" cy="1228"/>
            </a:xfrm>
          </p:grpSpPr>
          <p:sp>
            <p:nvSpPr>
              <p:cNvPr id="8215" name="Oval 11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8216" name="Group 111"/>
              <p:cNvGrpSpPr>
                <a:grpSpLocks/>
              </p:cNvGrpSpPr>
              <p:nvPr/>
            </p:nvGrpSpPr>
            <p:grpSpPr bwMode="auto">
              <a:xfrm>
                <a:off x="127" y="704"/>
                <a:ext cx="975" cy="325"/>
                <a:chOff x="0" y="0"/>
                <a:chExt cx="2472" cy="824"/>
              </a:xfrm>
            </p:grpSpPr>
            <p:sp>
              <p:nvSpPr>
                <p:cNvPr id="8220" name="Oval 11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221" name="Oval 11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8217" name="Group 114"/>
              <p:cNvGrpSpPr>
                <a:grpSpLocks/>
              </p:cNvGrpSpPr>
              <p:nvPr/>
            </p:nvGrpSpPr>
            <p:grpSpPr bwMode="auto">
              <a:xfrm>
                <a:off x="293" y="264"/>
                <a:ext cx="644" cy="645"/>
                <a:chOff x="0" y="0"/>
                <a:chExt cx="644" cy="645"/>
              </a:xfrm>
            </p:grpSpPr>
            <p:sp>
              <p:nvSpPr>
                <p:cNvPr id="8218" name="Oval 11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28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8214" name="Text Box 117">
              <a:hlinkHover r:id="rId7" action="ppaction://hlinksldjump"/>
            </p:cNvPr>
            <p:cNvSpPr txBox="1">
              <a:spLocks noChangeArrowheads="1"/>
            </p:cNvSpPr>
            <p:nvPr/>
          </p:nvSpPr>
          <p:spPr bwMode="auto">
            <a:xfrm>
              <a:off x="340"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fade">
                                      <p:cBhvr>
                                        <p:cTn id="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zh-CN" altLang="en-US" smtClean="0"/>
          </a:p>
        </p:txBody>
      </p:sp>
      <p:sp>
        <p:nvSpPr>
          <p:cNvPr id="54275" name="Rectangle 3"/>
          <p:cNvSpPr>
            <a:spLocks noGrp="1" noChangeArrowheads="1"/>
          </p:cNvSpPr>
          <p:nvPr>
            <p:ph type="body" idx="1"/>
          </p:nvPr>
        </p:nvSpPr>
        <p:spPr/>
        <p:txBody>
          <a:bodyPr/>
          <a:lstStyle/>
          <a:p>
            <a:pPr eaLnBrk="1" hangingPunct="1"/>
            <a:endParaRPr lang="zh-CN" altLang="en-US" smtClean="0"/>
          </a:p>
        </p:txBody>
      </p:sp>
      <p:sp>
        <p:nvSpPr>
          <p:cNvPr id="50181" name="Text Box 5"/>
          <p:cNvSpPr txBox="1">
            <a:spLocks noChangeArrowheads="1"/>
          </p:cNvSpPr>
          <p:nvPr/>
        </p:nvSpPr>
        <p:spPr bwMode="auto">
          <a:xfrm>
            <a:off x="6084888" y="26035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校学生会</a:t>
            </a:r>
          </a:p>
        </p:txBody>
      </p:sp>
      <p:sp>
        <p:nvSpPr>
          <p:cNvPr id="50182" name="Text Box 6"/>
          <p:cNvSpPr txBox="1">
            <a:spLocks noChangeArrowheads="1"/>
          </p:cNvSpPr>
          <p:nvPr/>
        </p:nvSpPr>
        <p:spPr bwMode="auto">
          <a:xfrm>
            <a:off x="4932363" y="923925"/>
            <a:ext cx="4211637"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a:t>       </a:t>
            </a:r>
            <a:r>
              <a:rPr lang="zh-CN" altLang="en-US" sz="2400"/>
              <a:t>中国人民公安大学学生会是联系学校和学生之间的桥梁，是开展学生活动的学生自治组织。举办了一系列喜闻乐见的活动，如：校园艺术长廊、电子海报大赛，金盾体育文化节、</a:t>
            </a:r>
            <a:r>
              <a:rPr lang="zh-CN" altLang="en-US" sz="2400">
                <a:latin typeface="宋体" panose="02010600030101010101" pitchFamily="2" charset="-122"/>
              </a:rPr>
              <a:t>“</a:t>
            </a:r>
            <a:r>
              <a:rPr lang="zh-CN" altLang="en-US" sz="2400"/>
              <a:t>棋乐杯</a:t>
            </a:r>
            <a:r>
              <a:rPr lang="zh-CN" altLang="en-US" sz="2400">
                <a:latin typeface="宋体" panose="02010600030101010101" pitchFamily="2" charset="-122"/>
              </a:rPr>
              <a:t>”</a:t>
            </a:r>
            <a:r>
              <a:rPr lang="zh-CN" altLang="en-US" sz="2400"/>
              <a:t>棋类比赛、</a:t>
            </a:r>
            <a:r>
              <a:rPr lang="zh-CN" altLang="en-US" sz="2400">
                <a:latin typeface="宋体" panose="02010600030101010101" pitchFamily="2" charset="-122"/>
              </a:rPr>
              <a:t>“</a:t>
            </a:r>
            <a:r>
              <a:rPr lang="zh-CN" altLang="en-US" sz="2400"/>
              <a:t>忠诚杯</a:t>
            </a:r>
            <a:r>
              <a:rPr lang="zh-CN" altLang="en-US" sz="2400">
                <a:latin typeface="宋体" panose="02010600030101010101" pitchFamily="2" charset="-122"/>
              </a:rPr>
              <a:t>”</a:t>
            </a:r>
            <a:r>
              <a:rPr lang="zh-CN" altLang="en-US" sz="2400"/>
              <a:t>新生篮球赛，</a:t>
            </a:r>
            <a:r>
              <a:rPr lang="zh-CN" altLang="en-US" sz="2400">
                <a:latin typeface="宋体" panose="02010600030101010101" pitchFamily="2" charset="-122"/>
              </a:rPr>
              <a:t>“</a:t>
            </a:r>
            <a:r>
              <a:rPr lang="zh-CN" altLang="en-US" sz="2400"/>
              <a:t>红五月</a:t>
            </a:r>
            <a:r>
              <a:rPr lang="zh-CN" altLang="en-US" sz="2400">
                <a:latin typeface="宋体" panose="02010600030101010101" pitchFamily="2" charset="-122"/>
              </a:rPr>
              <a:t>”</a:t>
            </a:r>
            <a:r>
              <a:rPr lang="zh-CN" altLang="en-US" sz="2400"/>
              <a:t>系列活动之校园合唱比赛、校园舞蹈大赛、诗朗诵大赛等。随着活动的传承与不断创新，它们逐渐发展为精品活动，为学生的校园生活增光添彩，得到了广大师生的一致认可和热烈的欢迎。</a:t>
            </a:r>
          </a:p>
        </p:txBody>
      </p:sp>
      <p:pic>
        <p:nvPicPr>
          <p:cNvPr id="54278" name="Picture 4" descr="100_243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2349500"/>
            <a:ext cx="4608513"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1+#ppt_w/2"/>
                                          </p:val>
                                        </p:tav>
                                        <p:tav tm="100000">
                                          <p:val>
                                            <p:strVal val="#ppt_x"/>
                                          </p:val>
                                        </p:tav>
                                      </p:tavLst>
                                    </p:anim>
                                    <p:anim calcmode="lin" valueType="num">
                                      <p:cBhvr additive="base">
                                        <p:cTn id="8"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zh-CN" altLang="en-US" smtClean="0"/>
          </a:p>
        </p:txBody>
      </p:sp>
      <p:sp>
        <p:nvSpPr>
          <p:cNvPr id="55299" name="Rectangle 3"/>
          <p:cNvSpPr>
            <a:spLocks noGrp="1" noChangeArrowheads="1"/>
          </p:cNvSpPr>
          <p:nvPr>
            <p:ph type="body" idx="1"/>
          </p:nvPr>
        </p:nvSpPr>
        <p:spPr/>
        <p:txBody>
          <a:bodyPr/>
          <a:lstStyle/>
          <a:p>
            <a:pPr eaLnBrk="1" hangingPunct="1"/>
            <a:endParaRPr lang="zh-CN" altLang="en-US" smtClean="0"/>
          </a:p>
        </p:txBody>
      </p:sp>
      <p:sp>
        <p:nvSpPr>
          <p:cNvPr id="56325" name="Rectangle 7"/>
          <p:cNvSpPr>
            <a:spLocks noChangeArrowheads="1"/>
          </p:cNvSpPr>
          <p:nvPr/>
        </p:nvSpPr>
        <p:spPr bwMode="auto">
          <a:xfrm>
            <a:off x="0" y="1703388"/>
            <a:ext cx="8424863"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a:p>
            <a:pPr eaLnBrk="1" hangingPunct="1">
              <a:spcBef>
                <a:spcPct val="0"/>
              </a:spcBef>
              <a:buFontTx/>
              <a:buNone/>
            </a:pPr>
            <a:r>
              <a:rPr lang="zh-CN" altLang="en-US" sz="2400"/>
              <a:t>            </a:t>
            </a:r>
            <a:r>
              <a:rPr lang="en-US" altLang="zh-CN" sz="2400"/>
              <a:t>2008</a:t>
            </a:r>
            <a:r>
              <a:rPr lang="zh-CN" altLang="en-US" sz="2400"/>
              <a:t>年，在北京举行的第二</a:t>
            </a:r>
          </a:p>
          <a:p>
            <a:pPr eaLnBrk="1" hangingPunct="1">
              <a:spcBef>
                <a:spcPct val="0"/>
              </a:spcBef>
              <a:buFontTx/>
              <a:buNone/>
            </a:pPr>
            <a:r>
              <a:rPr lang="zh-CN" altLang="en-US" sz="2400"/>
              <a:t>    十九届奥运会和第十三届残奥会，</a:t>
            </a:r>
          </a:p>
          <a:p>
            <a:pPr eaLnBrk="1" hangingPunct="1">
              <a:spcBef>
                <a:spcPct val="0"/>
              </a:spcBef>
              <a:buFontTx/>
              <a:buNone/>
            </a:pPr>
            <a:r>
              <a:rPr lang="zh-CN" altLang="en-US" sz="2400"/>
              <a:t>    我校</a:t>
            </a:r>
            <a:r>
              <a:rPr lang="en-US" altLang="zh-CN" sz="2400"/>
              <a:t>3066</a:t>
            </a:r>
            <a:r>
              <a:rPr lang="zh-CN" altLang="en-US" sz="2400"/>
              <a:t>名师生作为志愿者承担</a:t>
            </a:r>
          </a:p>
          <a:p>
            <a:pPr eaLnBrk="1" hangingPunct="1">
              <a:spcBef>
                <a:spcPct val="0"/>
              </a:spcBef>
              <a:buFontTx/>
              <a:buNone/>
            </a:pPr>
            <a:r>
              <a:rPr lang="zh-CN" altLang="en-US" sz="2400"/>
              <a:t>    了安检服务和驾驶员服务工作。</a:t>
            </a:r>
          </a:p>
          <a:p>
            <a:pPr eaLnBrk="1" hangingPunct="1">
              <a:spcBef>
                <a:spcPct val="0"/>
              </a:spcBef>
              <a:buFontTx/>
              <a:buNone/>
            </a:pPr>
            <a:r>
              <a:rPr lang="zh-CN" altLang="en-US" sz="2400"/>
              <a:t>           他们以良好的业务素质、严</a:t>
            </a:r>
          </a:p>
          <a:p>
            <a:pPr eaLnBrk="1" hangingPunct="1">
              <a:spcBef>
                <a:spcPct val="0"/>
              </a:spcBef>
              <a:buFontTx/>
              <a:buNone/>
            </a:pPr>
            <a:r>
              <a:rPr lang="zh-CN" altLang="en-US" sz="2400"/>
              <a:t>    明的纪律作风和昂扬的精神风貌，</a:t>
            </a:r>
          </a:p>
          <a:p>
            <a:pPr eaLnBrk="1" hangingPunct="1">
              <a:spcBef>
                <a:spcPct val="0"/>
              </a:spcBef>
              <a:buFontTx/>
              <a:buNone/>
            </a:pPr>
            <a:r>
              <a:rPr lang="zh-CN" altLang="en-US" sz="2400"/>
              <a:t>    赢得了国际奥委会和北京奥组委</a:t>
            </a:r>
          </a:p>
          <a:p>
            <a:pPr eaLnBrk="1" hangingPunct="1">
              <a:spcBef>
                <a:spcPct val="0"/>
              </a:spcBef>
              <a:buFontTx/>
              <a:buNone/>
            </a:pPr>
            <a:r>
              <a:rPr lang="zh-CN" altLang="en-US" sz="2400"/>
              <a:t>    以及社会各界的充分肯定，向党和</a:t>
            </a:r>
          </a:p>
          <a:p>
            <a:pPr eaLnBrk="1" hangingPunct="1">
              <a:spcBef>
                <a:spcPct val="0"/>
              </a:spcBef>
              <a:buFontTx/>
              <a:buNone/>
            </a:pPr>
            <a:r>
              <a:rPr lang="zh-CN" altLang="en-US" sz="2400"/>
              <a:t>    人民交上了一份满意的答卷！公安部党委为我校荣记“北京   奥运会残奥会安全保卫工作集体一等功”。</a:t>
            </a:r>
          </a:p>
          <a:p>
            <a:pPr eaLnBrk="1" hangingPunct="1">
              <a:lnSpc>
                <a:spcPct val="80000"/>
              </a:lnSpc>
              <a:spcBef>
                <a:spcPct val="50000"/>
              </a:spcBef>
            </a:pPr>
            <a:endParaRPr lang="zh-CN" altLang="en-US" sz="2200"/>
          </a:p>
        </p:txBody>
      </p:sp>
      <p:pic>
        <p:nvPicPr>
          <p:cNvPr id="56326" name="图片 5" descr="C:\Users\Binhoo\Desktop\素材\DSC_818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0063" y="1268413"/>
            <a:ext cx="264318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7"/>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
        <p:nvSpPr>
          <p:cNvPr id="56328" name="WordArt 8"/>
          <p:cNvSpPr>
            <a:spLocks noChangeArrowheads="1" noChangeShapeType="1"/>
          </p:cNvSpPr>
          <p:nvPr/>
        </p:nvSpPr>
        <p:spPr bwMode="auto">
          <a:xfrm>
            <a:off x="468313" y="1125538"/>
            <a:ext cx="4895850"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3366FF"/>
                </a:solidFill>
                <a:effectLst>
                  <a:outerShdw dist="45791" dir="3378596" algn="ctr" rotWithShape="0">
                    <a:srgbClr val="4D4D4D">
                      <a:alpha val="79999"/>
                    </a:srgbClr>
                  </a:outerShdw>
                </a:effectLst>
                <a:latin typeface="宋体" panose="02010600030101010101" pitchFamily="2" charset="-122"/>
              </a:rPr>
              <a:t>北京奥运会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500" fill="hold"/>
                                        <p:tgtEl>
                                          <p:spTgt spid="56325"/>
                                        </p:tgtEl>
                                        <p:attrNameLst>
                                          <p:attrName>ppt_x</p:attrName>
                                        </p:attrNameLst>
                                      </p:cBhvr>
                                      <p:tavLst>
                                        <p:tav tm="0">
                                          <p:val>
                                            <p:strVal val="#ppt_x"/>
                                          </p:val>
                                        </p:tav>
                                        <p:tav tm="100000">
                                          <p:val>
                                            <p:strVal val="#ppt_x"/>
                                          </p:val>
                                        </p:tav>
                                      </p:tavLst>
                                    </p:anim>
                                    <p:anim calcmode="lin" valueType="num">
                                      <p:cBhvr additive="base">
                                        <p:cTn id="8" dur="500" fill="hold"/>
                                        <p:tgtEl>
                                          <p:spTgt spid="5632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6326"/>
                                        </p:tgtEl>
                                        <p:attrNameLst>
                                          <p:attrName>style.visibility</p:attrName>
                                        </p:attrNameLst>
                                      </p:cBhvr>
                                      <p:to>
                                        <p:strVal val="visible"/>
                                      </p:to>
                                    </p:set>
                                    <p:animEffect transition="in" filter="fade">
                                      <p:cBhvr>
                                        <p:cTn id="11" dur="2000"/>
                                        <p:tgtEl>
                                          <p:spTgt spid="56326"/>
                                        </p:tgtEl>
                                      </p:cBhvr>
                                    </p:animEffect>
                                  </p:childTnLst>
                                </p:cTn>
                              </p:par>
                              <p:par>
                                <p:cTn id="12" presetID="30" presetClass="entr" presetSubtype="0" fill="hold" grpId="0" nodeType="withEffect">
                                  <p:stCondLst>
                                    <p:cond delay="0"/>
                                  </p:stCondLst>
                                  <p:childTnLst>
                                    <p:set>
                                      <p:cBhvr>
                                        <p:cTn id="13" dur="1" fill="hold">
                                          <p:stCondLst>
                                            <p:cond delay="0"/>
                                          </p:stCondLst>
                                        </p:cTn>
                                        <p:tgtEl>
                                          <p:spTgt spid="56328"/>
                                        </p:tgtEl>
                                        <p:attrNameLst>
                                          <p:attrName>style.visibility</p:attrName>
                                        </p:attrNameLst>
                                      </p:cBhvr>
                                      <p:to>
                                        <p:strVal val="visible"/>
                                      </p:to>
                                    </p:set>
                                    <p:animEffect transition="in" filter="fade">
                                      <p:cBhvr>
                                        <p:cTn id="14" dur="800" decel="100000"/>
                                        <p:tgtEl>
                                          <p:spTgt spid="56328"/>
                                        </p:tgtEl>
                                      </p:cBhvr>
                                    </p:animEffect>
                                    <p:anim calcmode="lin" valueType="num">
                                      <p:cBhvr>
                                        <p:cTn id="15" dur="800" decel="100000" fill="hold"/>
                                        <p:tgtEl>
                                          <p:spTgt spid="56328"/>
                                        </p:tgtEl>
                                        <p:attrNameLst>
                                          <p:attrName>style.rotation</p:attrName>
                                        </p:attrNameLst>
                                      </p:cBhvr>
                                      <p:tavLst>
                                        <p:tav tm="0">
                                          <p:val>
                                            <p:fltVal val="-90"/>
                                          </p:val>
                                        </p:tav>
                                        <p:tav tm="100000">
                                          <p:val>
                                            <p:fltVal val="0"/>
                                          </p:val>
                                        </p:tav>
                                      </p:tavLst>
                                    </p:anim>
                                    <p:anim calcmode="lin" valueType="num">
                                      <p:cBhvr>
                                        <p:cTn id="16" dur="800" decel="100000" fill="hold"/>
                                        <p:tgtEl>
                                          <p:spTgt spid="56328"/>
                                        </p:tgtEl>
                                        <p:attrNameLst>
                                          <p:attrName>ppt_x</p:attrName>
                                        </p:attrNameLst>
                                      </p:cBhvr>
                                      <p:tavLst>
                                        <p:tav tm="0">
                                          <p:val>
                                            <p:strVal val="#ppt_x+0.4"/>
                                          </p:val>
                                        </p:tav>
                                        <p:tav tm="100000">
                                          <p:val>
                                            <p:strVal val="#ppt_x-0.05"/>
                                          </p:val>
                                        </p:tav>
                                      </p:tavLst>
                                    </p:anim>
                                    <p:anim calcmode="lin" valueType="num">
                                      <p:cBhvr>
                                        <p:cTn id="17" dur="800" decel="100000" fill="hold"/>
                                        <p:tgtEl>
                                          <p:spTgt spid="5632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632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63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utoUpdateAnimBg="0"/>
      <p:bldP spid="563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zh-CN" altLang="en-US" smtClean="0"/>
          </a:p>
        </p:txBody>
      </p:sp>
      <p:sp>
        <p:nvSpPr>
          <p:cNvPr id="56323" name="Rectangle 3"/>
          <p:cNvSpPr>
            <a:spLocks noGrp="1" noChangeArrowheads="1"/>
          </p:cNvSpPr>
          <p:nvPr>
            <p:ph type="body" idx="1"/>
          </p:nvPr>
        </p:nvSpPr>
        <p:spPr/>
        <p:txBody>
          <a:bodyPr/>
          <a:lstStyle/>
          <a:p>
            <a:pPr eaLnBrk="1" hangingPunct="1"/>
            <a:endParaRPr lang="zh-CN" altLang="en-US" smtClean="0"/>
          </a:p>
        </p:txBody>
      </p:sp>
      <p:grpSp>
        <p:nvGrpSpPr>
          <p:cNvPr id="57350" name="Group 6"/>
          <p:cNvGrpSpPr>
            <a:grpSpLocks/>
          </p:cNvGrpSpPr>
          <p:nvPr/>
        </p:nvGrpSpPr>
        <p:grpSpPr bwMode="auto">
          <a:xfrm>
            <a:off x="1187450" y="1125538"/>
            <a:ext cx="4121150" cy="2197100"/>
            <a:chOff x="0" y="0"/>
            <a:chExt cx="2596" cy="1384"/>
          </a:xfrm>
        </p:grpSpPr>
        <p:sp>
          <p:nvSpPr>
            <p:cNvPr id="56332" name="Text Box 8"/>
            <p:cNvSpPr txBox="1">
              <a:spLocks noChangeArrowheads="1"/>
            </p:cNvSpPr>
            <p:nvPr/>
          </p:nvSpPr>
          <p:spPr bwMode="auto">
            <a:xfrm>
              <a:off x="0" y="226"/>
              <a:ext cx="425"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a:t>验</a:t>
              </a:r>
            </a:p>
            <a:p>
              <a:pPr eaLnBrk="1" hangingPunct="1">
                <a:spcBef>
                  <a:spcPct val="0"/>
                </a:spcBef>
                <a:buFontTx/>
                <a:buNone/>
              </a:pPr>
              <a:r>
                <a:rPr lang="zh-CN" altLang="en-US" sz="3600"/>
                <a:t>证</a:t>
              </a:r>
            </a:p>
          </p:txBody>
        </p:sp>
        <p:pic>
          <p:nvPicPr>
            <p:cNvPr id="56333" name="图片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 y="0"/>
              <a:ext cx="2205"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3" name="Group 9"/>
          <p:cNvGrpSpPr>
            <a:grpSpLocks/>
          </p:cNvGrpSpPr>
          <p:nvPr/>
        </p:nvGrpSpPr>
        <p:grpSpPr bwMode="auto">
          <a:xfrm>
            <a:off x="5795963" y="2565400"/>
            <a:ext cx="3143250" cy="3001963"/>
            <a:chOff x="0" y="0"/>
            <a:chExt cx="1980" cy="1891"/>
          </a:xfrm>
        </p:grpSpPr>
        <p:sp>
          <p:nvSpPr>
            <p:cNvPr id="56330" name="Text Box 9"/>
            <p:cNvSpPr txBox="1">
              <a:spLocks noChangeArrowheads="1"/>
            </p:cNvSpPr>
            <p:nvPr/>
          </p:nvSpPr>
          <p:spPr bwMode="auto">
            <a:xfrm>
              <a:off x="682" y="1488"/>
              <a:ext cx="77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a:t>车检</a:t>
              </a:r>
            </a:p>
          </p:txBody>
        </p:sp>
        <p:pic>
          <p:nvPicPr>
            <p:cNvPr id="56331" name="图片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980" cy="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6" name="Group 12"/>
          <p:cNvGrpSpPr>
            <a:grpSpLocks/>
          </p:cNvGrpSpPr>
          <p:nvPr/>
        </p:nvGrpSpPr>
        <p:grpSpPr bwMode="auto">
          <a:xfrm>
            <a:off x="250825" y="3573463"/>
            <a:ext cx="4894263" cy="2700337"/>
            <a:chOff x="0" y="0"/>
            <a:chExt cx="3083" cy="1701"/>
          </a:xfrm>
        </p:grpSpPr>
        <p:sp>
          <p:nvSpPr>
            <p:cNvPr id="56328" name="TextBox 9"/>
            <p:cNvSpPr txBox="1">
              <a:spLocks noChangeArrowheads="1"/>
            </p:cNvSpPr>
            <p:nvPr/>
          </p:nvSpPr>
          <p:spPr bwMode="auto">
            <a:xfrm>
              <a:off x="0" y="171"/>
              <a:ext cx="462"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a:t>热情服务</a:t>
              </a:r>
            </a:p>
          </p:txBody>
        </p:sp>
        <p:pic>
          <p:nvPicPr>
            <p:cNvPr id="56329" name="内容占位符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 y="0"/>
              <a:ext cx="2565"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61" name="Text Box 17"/>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7350"/>
                                        </p:tgtEl>
                                        <p:attrNameLst>
                                          <p:attrName>style.visibility</p:attrName>
                                        </p:attrNameLst>
                                      </p:cBhvr>
                                      <p:to>
                                        <p:strVal val="visible"/>
                                      </p:to>
                                    </p:set>
                                    <p:anim calcmode="lin" valueType="num">
                                      <p:cBhvr additive="base">
                                        <p:cTn id="7" dur="1000" fill="hold"/>
                                        <p:tgtEl>
                                          <p:spTgt spid="57350"/>
                                        </p:tgtEl>
                                        <p:attrNameLst>
                                          <p:attrName>ppt_x</p:attrName>
                                        </p:attrNameLst>
                                      </p:cBhvr>
                                      <p:tavLst>
                                        <p:tav tm="0">
                                          <p:val>
                                            <p:strVal val="#ppt_x"/>
                                          </p:val>
                                        </p:tav>
                                        <p:tav tm="100000">
                                          <p:val>
                                            <p:strVal val="#ppt_x"/>
                                          </p:val>
                                        </p:tav>
                                      </p:tavLst>
                                    </p:anim>
                                    <p:anim calcmode="lin" valueType="num">
                                      <p:cBhvr additive="base">
                                        <p:cTn id="8" dur="1000" fill="hold"/>
                                        <p:tgtEl>
                                          <p:spTgt spid="573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additive="base">
                                        <p:cTn id="11" dur="1000" fill="hold"/>
                                        <p:tgtEl>
                                          <p:spTgt spid="57353"/>
                                        </p:tgtEl>
                                        <p:attrNameLst>
                                          <p:attrName>ppt_x</p:attrName>
                                        </p:attrNameLst>
                                      </p:cBhvr>
                                      <p:tavLst>
                                        <p:tav tm="0">
                                          <p:val>
                                            <p:strVal val="#ppt_x"/>
                                          </p:val>
                                        </p:tav>
                                        <p:tav tm="100000">
                                          <p:val>
                                            <p:strVal val="#ppt_x"/>
                                          </p:val>
                                        </p:tav>
                                      </p:tavLst>
                                    </p:anim>
                                    <p:anim calcmode="lin" valueType="num">
                                      <p:cBhvr additive="base">
                                        <p:cTn id="12" dur="1000" fill="hold"/>
                                        <p:tgtEl>
                                          <p:spTgt spid="573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356"/>
                                        </p:tgtEl>
                                        <p:attrNameLst>
                                          <p:attrName>style.visibility</p:attrName>
                                        </p:attrNameLst>
                                      </p:cBhvr>
                                      <p:to>
                                        <p:strVal val="visible"/>
                                      </p:to>
                                    </p:set>
                                    <p:anim calcmode="lin" valueType="num">
                                      <p:cBhvr additive="base">
                                        <p:cTn id="15" dur="1000" fill="hold"/>
                                        <p:tgtEl>
                                          <p:spTgt spid="57356"/>
                                        </p:tgtEl>
                                        <p:attrNameLst>
                                          <p:attrName>ppt_x</p:attrName>
                                        </p:attrNameLst>
                                      </p:cBhvr>
                                      <p:tavLst>
                                        <p:tav tm="0">
                                          <p:val>
                                            <p:strVal val="#ppt_x"/>
                                          </p:val>
                                        </p:tav>
                                        <p:tav tm="100000">
                                          <p:val>
                                            <p:strVal val="#ppt_x"/>
                                          </p:val>
                                        </p:tav>
                                      </p:tavLst>
                                    </p:anim>
                                    <p:anim calcmode="lin" valueType="num">
                                      <p:cBhvr additive="base">
                                        <p:cTn id="16" dur="1000" fill="hold"/>
                                        <p:tgtEl>
                                          <p:spTgt spid="57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zh-CN" altLang="en-US" smtClean="0"/>
          </a:p>
        </p:txBody>
      </p:sp>
      <p:sp>
        <p:nvSpPr>
          <p:cNvPr id="57347" name="Rectangle 3"/>
          <p:cNvSpPr>
            <a:spLocks noGrp="1" noChangeArrowheads="1"/>
          </p:cNvSpPr>
          <p:nvPr>
            <p:ph type="body" idx="1"/>
          </p:nvPr>
        </p:nvSpPr>
        <p:spPr/>
        <p:txBody>
          <a:bodyPr/>
          <a:lstStyle/>
          <a:p>
            <a:pPr eaLnBrk="1" hangingPunct="1"/>
            <a:endParaRPr lang="zh-CN" altLang="en-US" smtClean="0"/>
          </a:p>
        </p:txBody>
      </p:sp>
      <p:sp>
        <p:nvSpPr>
          <p:cNvPr id="57348" name="Rectangle 7"/>
          <p:cNvSpPr>
            <a:spLocks noChangeArrowheads="1"/>
          </p:cNvSpPr>
          <p:nvPr/>
        </p:nvSpPr>
        <p:spPr bwMode="auto">
          <a:xfrm>
            <a:off x="0" y="1773238"/>
            <a:ext cx="842486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a:p>
            <a:pPr eaLnBrk="1" hangingPunct="1">
              <a:spcBef>
                <a:spcPct val="0"/>
              </a:spcBef>
              <a:buFontTx/>
              <a:buNone/>
            </a:pPr>
            <a:r>
              <a:rPr lang="zh-CN" altLang="en-US" sz="2400"/>
              <a:t>        </a:t>
            </a:r>
            <a:r>
              <a:rPr lang="en-US" altLang="zh-CN" sz="2400">
                <a:latin typeface="宋体" panose="02010600030101010101" pitchFamily="2" charset="-122"/>
              </a:rPr>
              <a:t>2010</a:t>
            </a:r>
            <a:r>
              <a:rPr lang="zh-CN" altLang="en-US" sz="2400">
                <a:latin typeface="宋体" panose="02010600030101010101" pitchFamily="2" charset="-122"/>
              </a:rPr>
              <a:t>年团队，圆满完成了增</a:t>
            </a:r>
          </a:p>
          <a:p>
            <a:pPr eaLnBrk="1" hangingPunct="1">
              <a:spcBef>
                <a:spcPct val="0"/>
              </a:spcBef>
              <a:buFontTx/>
              <a:buNone/>
            </a:pPr>
            <a:r>
              <a:rPr lang="zh-CN" altLang="en-US" sz="2400">
                <a:latin typeface="宋体" panose="02010600030101010101" pitchFamily="2" charset="-122"/>
              </a:rPr>
              <a:t>援上海世博会</a:t>
            </a:r>
            <a:r>
              <a:rPr lang="en-US" altLang="zh-CN" sz="2400">
                <a:latin typeface="宋体" panose="02010600030101010101" pitchFamily="2" charset="-122"/>
              </a:rPr>
              <a:t>4</a:t>
            </a:r>
            <a:r>
              <a:rPr lang="zh-CN" altLang="en-US" sz="2400">
                <a:latin typeface="宋体" panose="02010600030101010101" pitchFamily="2" charset="-122"/>
              </a:rPr>
              <a:t>月至</a:t>
            </a:r>
            <a:r>
              <a:rPr lang="en-US" altLang="zh-CN" sz="2400">
                <a:latin typeface="宋体" panose="02010600030101010101" pitchFamily="2" charset="-122"/>
              </a:rPr>
              <a:t>8</a:t>
            </a:r>
            <a:r>
              <a:rPr lang="zh-CN" altLang="en-US" sz="2400">
                <a:latin typeface="宋体" panose="02010600030101010101" pitchFamily="2" charset="-122"/>
              </a:rPr>
              <a:t>月，由我校</a:t>
            </a:r>
          </a:p>
          <a:p>
            <a:pPr eaLnBrk="1" hangingPunct="1">
              <a:spcBef>
                <a:spcPct val="0"/>
              </a:spcBef>
              <a:buFontTx/>
              <a:buNone/>
            </a:pPr>
            <a:r>
              <a:rPr lang="en-US" altLang="zh-CN" sz="2400">
                <a:latin typeface="宋体" panose="02010600030101010101" pitchFamily="2" charset="-122"/>
              </a:rPr>
              <a:t>18</a:t>
            </a:r>
            <a:r>
              <a:rPr lang="zh-CN" altLang="en-US" sz="2400">
                <a:latin typeface="宋体" panose="02010600030101010101" pitchFamily="2" charset="-122"/>
              </a:rPr>
              <a:t>名干部教师和</a:t>
            </a:r>
            <a:r>
              <a:rPr lang="en-US" altLang="zh-CN" sz="2400">
                <a:latin typeface="宋体" panose="02010600030101010101" pitchFamily="2" charset="-122"/>
              </a:rPr>
              <a:t>1476</a:t>
            </a:r>
            <a:r>
              <a:rPr lang="zh-CN" altLang="en-US" sz="2400">
                <a:latin typeface="宋体" panose="02010600030101010101" pitchFamily="2" charset="-122"/>
              </a:rPr>
              <a:t>名</a:t>
            </a:r>
            <a:r>
              <a:rPr lang="en-US" altLang="zh-CN" sz="2400">
                <a:latin typeface="宋体" panose="02010600030101010101" pitchFamily="2" charset="-122"/>
              </a:rPr>
              <a:t>2009</a:t>
            </a:r>
            <a:r>
              <a:rPr lang="zh-CN" altLang="en-US" sz="2400">
                <a:latin typeface="宋体" panose="02010600030101010101" pitchFamily="2" charset="-122"/>
              </a:rPr>
              <a:t>级</a:t>
            </a:r>
          </a:p>
          <a:p>
            <a:pPr eaLnBrk="1" hangingPunct="1">
              <a:spcBef>
                <a:spcPct val="0"/>
              </a:spcBef>
              <a:buFontTx/>
              <a:buNone/>
            </a:pPr>
            <a:r>
              <a:rPr lang="zh-CN" altLang="en-US" sz="2400">
                <a:latin typeface="宋体" panose="02010600030101010101" pitchFamily="2" charset="-122"/>
              </a:rPr>
              <a:t>学生组成的安保安保工作任务，</a:t>
            </a:r>
          </a:p>
          <a:p>
            <a:pPr eaLnBrk="1" hangingPunct="1">
              <a:spcBef>
                <a:spcPct val="0"/>
              </a:spcBef>
              <a:buFontTx/>
              <a:buNone/>
            </a:pPr>
            <a:r>
              <a:rPr lang="zh-CN" altLang="en-US" sz="2400">
                <a:latin typeface="宋体" panose="02010600030101010101" pitchFamily="2" charset="-122"/>
              </a:rPr>
              <a:t>开创了大规模、成建制在北京以</a:t>
            </a:r>
          </a:p>
          <a:p>
            <a:pPr eaLnBrk="1" hangingPunct="1">
              <a:spcBef>
                <a:spcPct val="0"/>
              </a:spcBef>
              <a:buFontTx/>
              <a:buNone/>
            </a:pPr>
            <a:r>
              <a:rPr lang="zh-CN" altLang="en-US" sz="2400">
                <a:latin typeface="宋体" panose="02010600030101010101" pitchFamily="2" charset="-122"/>
              </a:rPr>
              <a:t>外城市承担大型安保任务的工作</a:t>
            </a:r>
          </a:p>
          <a:p>
            <a:pPr eaLnBrk="1" hangingPunct="1">
              <a:spcBef>
                <a:spcPct val="0"/>
              </a:spcBef>
              <a:buFontTx/>
              <a:buNone/>
            </a:pPr>
            <a:r>
              <a:rPr lang="zh-CN" altLang="en-US" sz="2400">
                <a:latin typeface="宋体" panose="02010600030101010101" pitchFamily="2" charset="-122"/>
              </a:rPr>
              <a:t>机制和模式。</a:t>
            </a:r>
          </a:p>
          <a:p>
            <a:pPr eaLnBrk="1" hangingPunct="1">
              <a:spcBef>
                <a:spcPct val="0"/>
              </a:spcBef>
              <a:buFontTx/>
              <a:buNone/>
            </a:pPr>
            <a:r>
              <a:rPr lang="zh-CN" altLang="en-US" sz="2400">
                <a:latin typeface="宋体" panose="02010600030101010101" pitchFamily="2" charset="-122"/>
              </a:rPr>
              <a:t>      团队荣立集体二等功，</a:t>
            </a:r>
            <a:r>
              <a:rPr lang="en-US" altLang="zh-CN" sz="2400">
                <a:latin typeface="宋体" panose="02010600030101010101" pitchFamily="2" charset="-122"/>
              </a:rPr>
              <a:t>1</a:t>
            </a:r>
            <a:r>
              <a:rPr lang="zh-CN" altLang="en-US" sz="2400">
                <a:latin typeface="宋体" panose="02010600030101010101" pitchFamily="2" charset="-122"/>
              </a:rPr>
              <a:t>人荣</a:t>
            </a:r>
          </a:p>
          <a:p>
            <a:pPr eaLnBrk="1" hangingPunct="1">
              <a:spcBef>
                <a:spcPct val="0"/>
              </a:spcBef>
              <a:buFontTx/>
              <a:buNone/>
            </a:pPr>
            <a:r>
              <a:rPr lang="zh-CN" altLang="en-US" sz="2400">
                <a:latin typeface="宋体" panose="02010600030101010101" pitchFamily="2" charset="-122"/>
              </a:rPr>
              <a:t>立个人一等功，</a:t>
            </a:r>
            <a:r>
              <a:rPr lang="en-US" altLang="zh-CN" sz="2400">
                <a:latin typeface="宋体" panose="02010600030101010101" pitchFamily="2" charset="-122"/>
              </a:rPr>
              <a:t>4</a:t>
            </a:r>
            <a:r>
              <a:rPr lang="zh-CN" altLang="en-US" sz="2400">
                <a:latin typeface="宋体" panose="02010600030101010101" pitchFamily="2" charset="-122"/>
              </a:rPr>
              <a:t>人荣立个人二等功，</a:t>
            </a:r>
            <a:r>
              <a:rPr lang="en-US" altLang="zh-CN" sz="2400">
                <a:latin typeface="宋体" panose="02010600030101010101" pitchFamily="2" charset="-122"/>
              </a:rPr>
              <a:t>29</a:t>
            </a:r>
            <a:r>
              <a:rPr lang="zh-CN" altLang="en-US" sz="2400">
                <a:latin typeface="宋体" panose="02010600030101010101" pitchFamily="2" charset="-122"/>
              </a:rPr>
              <a:t>人荣立个人三等功，</a:t>
            </a:r>
            <a:r>
              <a:rPr lang="en-US" altLang="zh-CN" sz="2400">
                <a:latin typeface="宋体" panose="02010600030101010101" pitchFamily="2" charset="-122"/>
              </a:rPr>
              <a:t>1465</a:t>
            </a:r>
            <a:r>
              <a:rPr lang="zh-CN" altLang="en-US" sz="2400">
                <a:latin typeface="宋体" panose="02010600030101010101" pitchFamily="2" charset="-122"/>
              </a:rPr>
              <a:t>人受到嘉奖。</a:t>
            </a:r>
            <a:r>
              <a:rPr lang="zh-CN" altLang="en-US" sz="2400">
                <a:latin typeface="华文中宋" panose="02010600040101010101" pitchFamily="2" charset="-122"/>
                <a:ea typeface="华文中宋" panose="02010600040101010101" pitchFamily="2" charset="-122"/>
              </a:rPr>
              <a:t> </a:t>
            </a:r>
          </a:p>
          <a:p>
            <a:pPr eaLnBrk="1" hangingPunct="1">
              <a:lnSpc>
                <a:spcPct val="80000"/>
              </a:lnSpc>
              <a:spcBef>
                <a:spcPct val="50000"/>
              </a:spcBef>
            </a:pPr>
            <a:endParaRPr lang="zh-CN" altLang="en-US" sz="2400">
              <a:latin typeface="华文中宋" panose="02010600040101010101" pitchFamily="2" charset="-122"/>
              <a:ea typeface="华文中宋" panose="02010600040101010101" pitchFamily="2" charset="-122"/>
            </a:endParaRPr>
          </a:p>
        </p:txBody>
      </p:sp>
      <p:pic>
        <p:nvPicPr>
          <p:cNvPr id="58375" name="Picture 2" descr="E:\邹文海\学生工作处\修改\上海世博会.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1916113"/>
            <a:ext cx="39433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WordArt 8"/>
          <p:cNvSpPr>
            <a:spLocks noChangeArrowheads="1" noChangeShapeType="1"/>
          </p:cNvSpPr>
          <p:nvPr/>
        </p:nvSpPr>
        <p:spPr bwMode="auto">
          <a:xfrm>
            <a:off x="179388" y="1125538"/>
            <a:ext cx="4895850"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3366FF"/>
                </a:solidFill>
                <a:effectLst>
                  <a:outerShdw dist="45791" dir="3378596" algn="ctr" rotWithShape="0">
                    <a:srgbClr val="4D4D4D">
                      <a:alpha val="79999"/>
                    </a:srgbClr>
                  </a:outerShdw>
                </a:effectLst>
                <a:latin typeface="宋体" panose="02010600030101010101" pitchFamily="2" charset="-122"/>
              </a:rPr>
              <a:t>上海世博会</a:t>
            </a:r>
          </a:p>
        </p:txBody>
      </p:sp>
      <p:sp>
        <p:nvSpPr>
          <p:cNvPr id="58378" name="Text Box 10"/>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ppt_x"/>
                                          </p:val>
                                        </p:tav>
                                        <p:tav tm="100000">
                                          <p:val>
                                            <p:strVal val="#ppt_x"/>
                                          </p:val>
                                        </p:tav>
                                      </p:tavLst>
                                    </p:anim>
                                    <p:anim calcmode="lin" valueType="num">
                                      <p:cBhvr additive="base">
                                        <p:cTn id="8" dur="500" fill="hold"/>
                                        <p:tgtEl>
                                          <p:spTgt spid="58375"/>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p:stCondLst>
                                    <p:cond delay="0"/>
                                  </p:stCondLst>
                                  <p:childTnLst>
                                    <p:set>
                                      <p:cBhvr>
                                        <p:cTn id="10" dur="1" fill="hold">
                                          <p:stCondLst>
                                            <p:cond delay="0"/>
                                          </p:stCondLst>
                                        </p:cTn>
                                        <p:tgtEl>
                                          <p:spTgt spid="58376"/>
                                        </p:tgtEl>
                                        <p:attrNameLst>
                                          <p:attrName>style.visibility</p:attrName>
                                        </p:attrNameLst>
                                      </p:cBhvr>
                                      <p:to>
                                        <p:strVal val="visible"/>
                                      </p:to>
                                    </p:set>
                                    <p:animEffect transition="in" filter="fade">
                                      <p:cBhvr>
                                        <p:cTn id="11" dur="800" decel="100000"/>
                                        <p:tgtEl>
                                          <p:spTgt spid="58376"/>
                                        </p:tgtEl>
                                      </p:cBhvr>
                                    </p:animEffect>
                                    <p:anim calcmode="lin" valueType="num">
                                      <p:cBhvr>
                                        <p:cTn id="12" dur="800" decel="100000" fill="hold"/>
                                        <p:tgtEl>
                                          <p:spTgt spid="58376"/>
                                        </p:tgtEl>
                                        <p:attrNameLst>
                                          <p:attrName>style.rotation</p:attrName>
                                        </p:attrNameLst>
                                      </p:cBhvr>
                                      <p:tavLst>
                                        <p:tav tm="0">
                                          <p:val>
                                            <p:fltVal val="-90"/>
                                          </p:val>
                                        </p:tav>
                                        <p:tav tm="100000">
                                          <p:val>
                                            <p:fltVal val="0"/>
                                          </p:val>
                                        </p:tav>
                                      </p:tavLst>
                                    </p:anim>
                                    <p:anim calcmode="lin" valueType="num">
                                      <p:cBhvr>
                                        <p:cTn id="13" dur="800" decel="100000" fill="hold"/>
                                        <p:tgtEl>
                                          <p:spTgt spid="58376"/>
                                        </p:tgtEl>
                                        <p:attrNameLst>
                                          <p:attrName>ppt_x</p:attrName>
                                        </p:attrNameLst>
                                      </p:cBhvr>
                                      <p:tavLst>
                                        <p:tav tm="0">
                                          <p:val>
                                            <p:strVal val="#ppt_x+0.4"/>
                                          </p:val>
                                        </p:tav>
                                        <p:tav tm="100000">
                                          <p:val>
                                            <p:strVal val="#ppt_x-0.05"/>
                                          </p:val>
                                        </p:tav>
                                      </p:tavLst>
                                    </p:anim>
                                    <p:anim calcmode="lin" valueType="num">
                                      <p:cBhvr>
                                        <p:cTn id="14" dur="800" decel="100000" fill="hold"/>
                                        <p:tgtEl>
                                          <p:spTgt spid="5837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837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83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zh-CN" altLang="en-US" smtClean="0"/>
          </a:p>
        </p:txBody>
      </p:sp>
      <p:sp>
        <p:nvSpPr>
          <p:cNvPr id="58371" name="Rectangle 3"/>
          <p:cNvSpPr>
            <a:spLocks noGrp="1" noChangeArrowheads="1"/>
          </p:cNvSpPr>
          <p:nvPr>
            <p:ph type="body" idx="1"/>
          </p:nvPr>
        </p:nvSpPr>
        <p:spPr/>
        <p:txBody>
          <a:bodyPr/>
          <a:lstStyle/>
          <a:p>
            <a:pPr eaLnBrk="1" hangingPunct="1"/>
            <a:endParaRPr lang="zh-CN" altLang="en-US" smtClean="0"/>
          </a:p>
        </p:txBody>
      </p:sp>
      <p:pic>
        <p:nvPicPr>
          <p:cNvPr id="59399" name="内容占位符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3438" y="1125538"/>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3438" y="3716338"/>
            <a:ext cx="360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图片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3725863"/>
            <a:ext cx="3581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图片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4213" y="1125538"/>
            <a:ext cx="3570287"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12"/>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additive="base">
                                        <p:cTn id="7" dur="1000" fill="hold"/>
                                        <p:tgtEl>
                                          <p:spTgt spid="59399"/>
                                        </p:tgtEl>
                                        <p:attrNameLst>
                                          <p:attrName>ppt_x</p:attrName>
                                        </p:attrNameLst>
                                      </p:cBhvr>
                                      <p:tavLst>
                                        <p:tav tm="0">
                                          <p:val>
                                            <p:strVal val="1+#ppt_w/2"/>
                                          </p:val>
                                        </p:tav>
                                        <p:tav tm="100000">
                                          <p:val>
                                            <p:strVal val="#ppt_x"/>
                                          </p:val>
                                        </p:tav>
                                      </p:tavLst>
                                    </p:anim>
                                    <p:anim calcmode="lin" valueType="num">
                                      <p:cBhvr additive="base">
                                        <p:cTn id="8" dur="1000" fill="hold"/>
                                        <p:tgtEl>
                                          <p:spTgt spid="59399"/>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9402"/>
                                        </p:tgtEl>
                                        <p:attrNameLst>
                                          <p:attrName>style.visibility</p:attrName>
                                        </p:attrNameLst>
                                      </p:cBhvr>
                                      <p:to>
                                        <p:strVal val="visible"/>
                                      </p:to>
                                    </p:set>
                                    <p:anim calcmode="lin" valueType="num">
                                      <p:cBhvr additive="base">
                                        <p:cTn id="11" dur="1000" fill="hold"/>
                                        <p:tgtEl>
                                          <p:spTgt spid="59402"/>
                                        </p:tgtEl>
                                        <p:attrNameLst>
                                          <p:attrName>ppt_x</p:attrName>
                                        </p:attrNameLst>
                                      </p:cBhvr>
                                      <p:tavLst>
                                        <p:tav tm="0">
                                          <p:val>
                                            <p:strVal val="0-#ppt_w/2"/>
                                          </p:val>
                                        </p:tav>
                                        <p:tav tm="100000">
                                          <p:val>
                                            <p:strVal val="#ppt_x"/>
                                          </p:val>
                                        </p:tav>
                                      </p:tavLst>
                                    </p:anim>
                                    <p:anim calcmode="lin" valueType="num">
                                      <p:cBhvr additive="base">
                                        <p:cTn id="12" dur="1000" fill="hold"/>
                                        <p:tgtEl>
                                          <p:spTgt spid="59402"/>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9401"/>
                                        </p:tgtEl>
                                        <p:attrNameLst>
                                          <p:attrName>style.visibility</p:attrName>
                                        </p:attrNameLst>
                                      </p:cBhvr>
                                      <p:to>
                                        <p:strVal val="visible"/>
                                      </p:to>
                                    </p:set>
                                    <p:anim calcmode="lin" valueType="num">
                                      <p:cBhvr additive="base">
                                        <p:cTn id="15" dur="1000" fill="hold"/>
                                        <p:tgtEl>
                                          <p:spTgt spid="59401"/>
                                        </p:tgtEl>
                                        <p:attrNameLst>
                                          <p:attrName>ppt_x</p:attrName>
                                        </p:attrNameLst>
                                      </p:cBhvr>
                                      <p:tavLst>
                                        <p:tav tm="0">
                                          <p:val>
                                            <p:strVal val="0-#ppt_w/2"/>
                                          </p:val>
                                        </p:tav>
                                        <p:tav tm="100000">
                                          <p:val>
                                            <p:strVal val="#ppt_x"/>
                                          </p:val>
                                        </p:tav>
                                      </p:tavLst>
                                    </p:anim>
                                    <p:anim calcmode="lin" valueType="num">
                                      <p:cBhvr additive="base">
                                        <p:cTn id="16" dur="1000" fill="hold"/>
                                        <p:tgtEl>
                                          <p:spTgt spid="5940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9400"/>
                                        </p:tgtEl>
                                        <p:attrNameLst>
                                          <p:attrName>style.visibility</p:attrName>
                                        </p:attrNameLst>
                                      </p:cBhvr>
                                      <p:to>
                                        <p:strVal val="visible"/>
                                      </p:to>
                                    </p:set>
                                    <p:anim calcmode="lin" valueType="num">
                                      <p:cBhvr additive="base">
                                        <p:cTn id="19" dur="1000" fill="hold"/>
                                        <p:tgtEl>
                                          <p:spTgt spid="59400"/>
                                        </p:tgtEl>
                                        <p:attrNameLst>
                                          <p:attrName>ppt_x</p:attrName>
                                        </p:attrNameLst>
                                      </p:cBhvr>
                                      <p:tavLst>
                                        <p:tav tm="0">
                                          <p:val>
                                            <p:strVal val="1+#ppt_w/2"/>
                                          </p:val>
                                        </p:tav>
                                        <p:tav tm="100000">
                                          <p:val>
                                            <p:strVal val="#ppt_x"/>
                                          </p:val>
                                        </p:tav>
                                      </p:tavLst>
                                    </p:anim>
                                    <p:anim calcmode="lin" valueType="num">
                                      <p:cBhvr additive="base">
                                        <p:cTn id="20" dur="10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zh-CN" altLang="en-US" smtClean="0"/>
          </a:p>
        </p:txBody>
      </p:sp>
      <p:sp>
        <p:nvSpPr>
          <p:cNvPr id="59395" name="Rectangle 3"/>
          <p:cNvSpPr>
            <a:spLocks noGrp="1" noChangeArrowheads="1"/>
          </p:cNvSpPr>
          <p:nvPr>
            <p:ph type="body" idx="1"/>
          </p:nvPr>
        </p:nvSpPr>
        <p:spPr/>
        <p:txBody>
          <a:bodyPr/>
          <a:lstStyle/>
          <a:p>
            <a:pPr eaLnBrk="1" hangingPunct="1"/>
            <a:endParaRPr lang="zh-CN" altLang="en-US" smtClean="0"/>
          </a:p>
        </p:txBody>
      </p:sp>
      <p:sp>
        <p:nvSpPr>
          <p:cNvPr id="59396" name="Rectangle 7"/>
          <p:cNvSpPr>
            <a:spLocks noChangeArrowheads="1"/>
          </p:cNvSpPr>
          <p:nvPr/>
        </p:nvSpPr>
        <p:spPr bwMode="auto">
          <a:xfrm>
            <a:off x="611188" y="1844675"/>
            <a:ext cx="48244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a:p>
            <a:pPr eaLnBrk="1" hangingPunct="1">
              <a:spcBef>
                <a:spcPct val="0"/>
              </a:spcBef>
              <a:buFontTx/>
              <a:buNone/>
            </a:pPr>
            <a:r>
              <a:rPr lang="zh-CN" altLang="en-US" sz="2400"/>
              <a:t>        </a:t>
            </a:r>
            <a:r>
              <a:rPr lang="en-US" altLang="zh-CN" sz="2400">
                <a:latin typeface="宋体" panose="02010600030101010101" pitchFamily="2" charset="-122"/>
              </a:rPr>
              <a:t>2010</a:t>
            </a:r>
            <a:r>
              <a:rPr lang="zh-CN" altLang="en-US" sz="2400">
                <a:latin typeface="宋体" panose="02010600030101010101" pitchFamily="2" charset="-122"/>
              </a:rPr>
              <a:t>年</a:t>
            </a:r>
            <a:r>
              <a:rPr lang="en-US" altLang="zh-CN" sz="2400">
                <a:latin typeface="宋体" panose="02010600030101010101" pitchFamily="2" charset="-122"/>
              </a:rPr>
              <a:t>10</a:t>
            </a:r>
            <a:r>
              <a:rPr lang="zh-CN" altLang="en-US" sz="2400">
                <a:latin typeface="宋体" panose="02010600030101010101" pitchFamily="2" charset="-122"/>
              </a:rPr>
              <a:t>月至</a:t>
            </a:r>
            <a:r>
              <a:rPr lang="en-US" altLang="zh-CN" sz="2400">
                <a:latin typeface="宋体" panose="02010600030101010101" pitchFamily="2" charset="-122"/>
              </a:rPr>
              <a:t>11</a:t>
            </a:r>
            <a:r>
              <a:rPr lang="zh-CN" altLang="en-US" sz="2400">
                <a:latin typeface="宋体" panose="02010600030101010101" pitchFamily="2" charset="-122"/>
              </a:rPr>
              <a:t>月，由我校</a:t>
            </a:r>
            <a:r>
              <a:rPr lang="en-US" altLang="zh-CN" sz="2400">
                <a:latin typeface="宋体" panose="02010600030101010101" pitchFamily="2" charset="-122"/>
              </a:rPr>
              <a:t>19</a:t>
            </a:r>
            <a:r>
              <a:rPr lang="zh-CN" altLang="en-US" sz="2400">
                <a:latin typeface="宋体" panose="02010600030101010101" pitchFamily="2" charset="-122"/>
              </a:rPr>
              <a:t>名干部教师和</a:t>
            </a:r>
            <a:r>
              <a:rPr lang="en-US" altLang="zh-CN" sz="2400">
                <a:latin typeface="宋体" panose="02010600030101010101" pitchFamily="2" charset="-122"/>
              </a:rPr>
              <a:t>1488</a:t>
            </a:r>
            <a:r>
              <a:rPr lang="zh-CN" altLang="en-US" sz="2400">
                <a:latin typeface="宋体" panose="02010600030101010101" pitchFamily="2" charset="-122"/>
              </a:rPr>
              <a:t>名</a:t>
            </a:r>
            <a:r>
              <a:rPr lang="en-US" altLang="zh-CN" sz="2400">
                <a:latin typeface="宋体" panose="02010600030101010101" pitchFamily="2" charset="-122"/>
              </a:rPr>
              <a:t>2008</a:t>
            </a:r>
            <a:r>
              <a:rPr lang="zh-CN" altLang="en-US" sz="2400">
                <a:latin typeface="宋体" panose="02010600030101010101" pitchFamily="2" charset="-122"/>
              </a:rPr>
              <a:t>级学生组成的安保团队，圆满完成了增援广州亚运会安保工作任务，为第十六届亚运会的成功举办做出了重要贡献。           </a:t>
            </a:r>
          </a:p>
          <a:p>
            <a:pPr eaLnBrk="1" hangingPunct="1">
              <a:spcBef>
                <a:spcPct val="0"/>
              </a:spcBef>
              <a:buFontTx/>
              <a:buNone/>
            </a:pPr>
            <a:r>
              <a:rPr lang="zh-CN" altLang="en-US" sz="2400">
                <a:latin typeface="宋体" panose="02010600030101010101" pitchFamily="2" charset="-122"/>
              </a:rPr>
              <a:t>    团队荣立集体三等功，</a:t>
            </a:r>
            <a:r>
              <a:rPr lang="en-US" altLang="zh-CN" sz="2400">
                <a:latin typeface="宋体" panose="02010600030101010101" pitchFamily="2" charset="-122"/>
              </a:rPr>
              <a:t>2</a:t>
            </a:r>
            <a:r>
              <a:rPr lang="zh-CN" altLang="en-US" sz="2400">
                <a:latin typeface="宋体" panose="02010600030101010101" pitchFamily="2" charset="-122"/>
              </a:rPr>
              <a:t>人荣立个人二等功，</a:t>
            </a:r>
            <a:r>
              <a:rPr lang="en-US" altLang="zh-CN" sz="2400">
                <a:latin typeface="宋体" panose="02010600030101010101" pitchFamily="2" charset="-122"/>
              </a:rPr>
              <a:t>32</a:t>
            </a:r>
            <a:r>
              <a:rPr lang="zh-CN" altLang="en-US" sz="2400">
                <a:latin typeface="宋体" panose="02010600030101010101" pitchFamily="2" charset="-122"/>
              </a:rPr>
              <a:t>人荣立个人三等功，</a:t>
            </a:r>
            <a:r>
              <a:rPr lang="en-US" altLang="zh-CN" sz="2400">
                <a:latin typeface="宋体" panose="02010600030101010101" pitchFamily="2" charset="-122"/>
              </a:rPr>
              <a:t>1470</a:t>
            </a:r>
            <a:r>
              <a:rPr lang="zh-CN" altLang="en-US" sz="2400">
                <a:latin typeface="宋体" panose="02010600030101010101" pitchFamily="2" charset="-122"/>
              </a:rPr>
              <a:t>人受到嘉奖。</a:t>
            </a:r>
          </a:p>
        </p:txBody>
      </p:sp>
      <p:pic>
        <p:nvPicPr>
          <p:cNvPr id="60423" name="Picture 2" descr="E:\邹文海\学生工作处\修改\广州亚运会.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5600" y="2133600"/>
            <a:ext cx="29876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WordArt 8"/>
          <p:cNvSpPr>
            <a:spLocks noChangeArrowheads="1" noChangeShapeType="1"/>
          </p:cNvSpPr>
          <p:nvPr/>
        </p:nvSpPr>
        <p:spPr bwMode="auto">
          <a:xfrm>
            <a:off x="900113" y="1125538"/>
            <a:ext cx="4895850"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3366FF"/>
                </a:solidFill>
                <a:effectLst>
                  <a:outerShdw dist="45791" dir="3378596" algn="ctr" rotWithShape="0">
                    <a:srgbClr val="4D4D4D">
                      <a:alpha val="79999"/>
                    </a:srgbClr>
                  </a:outerShdw>
                </a:effectLst>
                <a:latin typeface="宋体" panose="02010600030101010101" pitchFamily="2" charset="-122"/>
              </a:rPr>
              <a:t>广州亚运会</a:t>
            </a:r>
          </a:p>
        </p:txBody>
      </p:sp>
      <p:sp>
        <p:nvSpPr>
          <p:cNvPr id="60426" name="Text Box 10"/>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wipe(down)">
                                      <p:cBhvr>
                                        <p:cTn id="7" dur="500"/>
                                        <p:tgtEl>
                                          <p:spTgt spid="60423"/>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60424"/>
                                        </p:tgtEl>
                                        <p:attrNameLst>
                                          <p:attrName>style.visibility</p:attrName>
                                        </p:attrNameLst>
                                      </p:cBhvr>
                                      <p:to>
                                        <p:strVal val="visible"/>
                                      </p:to>
                                    </p:set>
                                    <p:animEffect transition="in" filter="fade">
                                      <p:cBhvr>
                                        <p:cTn id="10" dur="800" decel="100000"/>
                                        <p:tgtEl>
                                          <p:spTgt spid="60424"/>
                                        </p:tgtEl>
                                      </p:cBhvr>
                                    </p:animEffect>
                                    <p:anim calcmode="lin" valueType="num">
                                      <p:cBhvr>
                                        <p:cTn id="11" dur="800" decel="100000" fill="hold"/>
                                        <p:tgtEl>
                                          <p:spTgt spid="60424"/>
                                        </p:tgtEl>
                                        <p:attrNameLst>
                                          <p:attrName>style.rotation</p:attrName>
                                        </p:attrNameLst>
                                      </p:cBhvr>
                                      <p:tavLst>
                                        <p:tav tm="0">
                                          <p:val>
                                            <p:fltVal val="-90"/>
                                          </p:val>
                                        </p:tav>
                                        <p:tav tm="100000">
                                          <p:val>
                                            <p:fltVal val="0"/>
                                          </p:val>
                                        </p:tav>
                                      </p:tavLst>
                                    </p:anim>
                                    <p:anim calcmode="lin" valueType="num">
                                      <p:cBhvr>
                                        <p:cTn id="12" dur="800" decel="100000" fill="hold"/>
                                        <p:tgtEl>
                                          <p:spTgt spid="60424"/>
                                        </p:tgtEl>
                                        <p:attrNameLst>
                                          <p:attrName>ppt_x</p:attrName>
                                        </p:attrNameLst>
                                      </p:cBhvr>
                                      <p:tavLst>
                                        <p:tav tm="0">
                                          <p:val>
                                            <p:strVal val="#ppt_x+0.4"/>
                                          </p:val>
                                        </p:tav>
                                        <p:tav tm="100000">
                                          <p:val>
                                            <p:strVal val="#ppt_x-0.05"/>
                                          </p:val>
                                        </p:tav>
                                      </p:tavLst>
                                    </p:anim>
                                    <p:anim calcmode="lin" valueType="num">
                                      <p:cBhvr>
                                        <p:cTn id="13" dur="800" decel="100000" fill="hold"/>
                                        <p:tgtEl>
                                          <p:spTgt spid="60424"/>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60424"/>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604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zh-CN" altLang="en-US" smtClean="0"/>
          </a:p>
        </p:txBody>
      </p:sp>
      <p:sp>
        <p:nvSpPr>
          <p:cNvPr id="60419" name="Rectangle 3"/>
          <p:cNvSpPr>
            <a:spLocks noGrp="1" noChangeArrowheads="1"/>
          </p:cNvSpPr>
          <p:nvPr>
            <p:ph type="body" idx="1"/>
          </p:nvPr>
        </p:nvSpPr>
        <p:spPr/>
        <p:txBody>
          <a:bodyPr/>
          <a:lstStyle/>
          <a:p>
            <a:pPr eaLnBrk="1" hangingPunct="1"/>
            <a:endParaRPr lang="zh-CN" altLang="en-US" smtClean="0"/>
          </a:p>
        </p:txBody>
      </p:sp>
      <p:pic>
        <p:nvPicPr>
          <p:cNvPr id="61446" name="内容占位符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3573463"/>
            <a:ext cx="37084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3646488"/>
            <a:ext cx="359886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图片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0513" y="1055688"/>
            <a:ext cx="357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图片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6763" y="1036638"/>
            <a:ext cx="36004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 Box 11"/>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ppt_x"/>
                                          </p:val>
                                        </p:tav>
                                        <p:tav tm="100000">
                                          <p:val>
                                            <p:strVal val="#ppt_x"/>
                                          </p:val>
                                        </p:tav>
                                      </p:tavLst>
                                    </p:anim>
                                    <p:anim calcmode="lin" valueType="num">
                                      <p:cBhvr additive="base">
                                        <p:cTn id="8" dur="500" fill="hold"/>
                                        <p:tgtEl>
                                          <p:spTgt spid="61446"/>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47"/>
                                        </p:tgtEl>
                                        <p:attrNameLst>
                                          <p:attrName>style.visibility</p:attrName>
                                        </p:attrNameLst>
                                      </p:cBhvr>
                                      <p:to>
                                        <p:strVal val="visible"/>
                                      </p:to>
                                    </p:set>
                                    <p:anim calcmode="lin" valueType="num">
                                      <p:cBhvr additive="base">
                                        <p:cTn id="11" dur="500" fill="hold"/>
                                        <p:tgtEl>
                                          <p:spTgt spid="61447"/>
                                        </p:tgtEl>
                                        <p:attrNameLst>
                                          <p:attrName>ppt_x</p:attrName>
                                        </p:attrNameLst>
                                      </p:cBhvr>
                                      <p:tavLst>
                                        <p:tav tm="0">
                                          <p:val>
                                            <p:strVal val="0-#ppt_w/2"/>
                                          </p:val>
                                        </p:tav>
                                        <p:tav tm="100000">
                                          <p:val>
                                            <p:strVal val="#ppt_x"/>
                                          </p:val>
                                        </p:tav>
                                      </p:tavLst>
                                    </p:anim>
                                    <p:anim calcmode="lin" valueType="num">
                                      <p:cBhvr additive="base">
                                        <p:cTn id="12" dur="500" fill="hold"/>
                                        <p:tgtEl>
                                          <p:spTgt spid="6144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1448"/>
                                        </p:tgtEl>
                                        <p:attrNameLst>
                                          <p:attrName>style.visibility</p:attrName>
                                        </p:attrNameLst>
                                      </p:cBhvr>
                                      <p:to>
                                        <p:strVal val="visible"/>
                                      </p:to>
                                    </p:set>
                                    <p:anim calcmode="lin" valueType="num">
                                      <p:cBhvr additive="base">
                                        <p:cTn id="15" dur="500" fill="hold"/>
                                        <p:tgtEl>
                                          <p:spTgt spid="61448"/>
                                        </p:tgtEl>
                                        <p:attrNameLst>
                                          <p:attrName>ppt_x</p:attrName>
                                        </p:attrNameLst>
                                      </p:cBhvr>
                                      <p:tavLst>
                                        <p:tav tm="0">
                                          <p:val>
                                            <p:strVal val="#ppt_x"/>
                                          </p:val>
                                        </p:tav>
                                        <p:tav tm="100000">
                                          <p:val>
                                            <p:strVal val="#ppt_x"/>
                                          </p:val>
                                        </p:tav>
                                      </p:tavLst>
                                    </p:anim>
                                    <p:anim calcmode="lin" valueType="num">
                                      <p:cBhvr additive="base">
                                        <p:cTn id="16" dur="500" fill="hold"/>
                                        <p:tgtEl>
                                          <p:spTgt spid="61448"/>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449"/>
                                        </p:tgtEl>
                                        <p:attrNameLst>
                                          <p:attrName>style.visibility</p:attrName>
                                        </p:attrNameLst>
                                      </p:cBhvr>
                                      <p:to>
                                        <p:strVal val="visible"/>
                                      </p:to>
                                    </p:set>
                                    <p:anim calcmode="lin" valueType="num">
                                      <p:cBhvr additive="base">
                                        <p:cTn id="19" dur="500" fill="hold"/>
                                        <p:tgtEl>
                                          <p:spTgt spid="61449"/>
                                        </p:tgtEl>
                                        <p:attrNameLst>
                                          <p:attrName>ppt_x</p:attrName>
                                        </p:attrNameLst>
                                      </p:cBhvr>
                                      <p:tavLst>
                                        <p:tav tm="0">
                                          <p:val>
                                            <p:strVal val="1+#ppt_w/2"/>
                                          </p:val>
                                        </p:tav>
                                        <p:tav tm="100000">
                                          <p:val>
                                            <p:strVal val="#ppt_x"/>
                                          </p:val>
                                        </p:tav>
                                      </p:tavLst>
                                    </p:anim>
                                    <p:anim calcmode="lin" valueType="num">
                                      <p:cBhvr additive="base">
                                        <p:cTn id="20" dur="500" fill="hold"/>
                                        <p:tgtEl>
                                          <p:spTgt spid="61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zh-CN" altLang="en-US" smtClean="0"/>
          </a:p>
        </p:txBody>
      </p:sp>
      <p:sp>
        <p:nvSpPr>
          <p:cNvPr id="61443" name="Rectangle 3"/>
          <p:cNvSpPr>
            <a:spLocks noGrp="1" noChangeArrowheads="1"/>
          </p:cNvSpPr>
          <p:nvPr>
            <p:ph type="body" idx="1"/>
          </p:nvPr>
        </p:nvSpPr>
        <p:spPr/>
        <p:txBody>
          <a:bodyPr/>
          <a:lstStyle/>
          <a:p>
            <a:pPr eaLnBrk="1" hangingPunct="1"/>
            <a:endParaRPr lang="zh-CN" altLang="en-US" smtClean="0"/>
          </a:p>
        </p:txBody>
      </p:sp>
      <p:sp>
        <p:nvSpPr>
          <p:cNvPr id="62470" name="Rectangle 7"/>
          <p:cNvSpPr>
            <a:spLocks noChangeArrowheads="1"/>
          </p:cNvSpPr>
          <p:nvPr/>
        </p:nvSpPr>
        <p:spPr bwMode="auto">
          <a:xfrm>
            <a:off x="0" y="1844675"/>
            <a:ext cx="84248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a:p>
            <a:pPr eaLnBrk="1" hangingPunct="1">
              <a:spcBef>
                <a:spcPct val="0"/>
              </a:spcBef>
              <a:buFontTx/>
              <a:buNone/>
            </a:pPr>
            <a:r>
              <a:rPr lang="zh-CN" altLang="en-US" sz="2400"/>
              <a:t>              </a:t>
            </a:r>
            <a:r>
              <a:rPr lang="en-US" altLang="zh-CN" sz="2400">
                <a:latin typeface="宋体" panose="02010600030101010101" pitchFamily="2" charset="-122"/>
              </a:rPr>
              <a:t>2011</a:t>
            </a:r>
            <a:r>
              <a:rPr lang="zh-CN" altLang="en-US" sz="2400">
                <a:latin typeface="宋体" panose="02010600030101010101" pitchFamily="2" charset="-122"/>
              </a:rPr>
              <a:t>年</a:t>
            </a:r>
            <a:r>
              <a:rPr lang="en-US" altLang="zh-CN" sz="2400">
                <a:latin typeface="宋体" panose="02010600030101010101" pitchFamily="2" charset="-122"/>
              </a:rPr>
              <a:t>7</a:t>
            </a:r>
            <a:r>
              <a:rPr lang="zh-CN" altLang="en-US" sz="2400">
                <a:latin typeface="宋体" panose="02010600030101010101" pitchFamily="2" charset="-122"/>
              </a:rPr>
              <a:t>月至</a:t>
            </a:r>
            <a:r>
              <a:rPr lang="en-US" altLang="zh-CN" sz="2400">
                <a:latin typeface="宋体" panose="02010600030101010101" pitchFamily="2" charset="-122"/>
              </a:rPr>
              <a:t>8</a:t>
            </a:r>
            <a:r>
              <a:rPr lang="zh-CN" altLang="en-US" sz="2400">
                <a:latin typeface="宋体" panose="02010600030101010101" pitchFamily="2" charset="-122"/>
              </a:rPr>
              <a:t>月，由我校</a:t>
            </a:r>
            <a:r>
              <a:rPr lang="en-US" altLang="zh-CN" sz="2400">
                <a:latin typeface="宋体" panose="02010600030101010101" pitchFamily="2" charset="-122"/>
              </a:rPr>
              <a:t>36</a:t>
            </a:r>
            <a:r>
              <a:rPr lang="zh-CN" altLang="en-US" sz="2400">
                <a:latin typeface="宋体" panose="02010600030101010101" pitchFamily="2" charset="-122"/>
              </a:rPr>
              <a:t>名干部教</a:t>
            </a:r>
          </a:p>
          <a:p>
            <a:pPr eaLnBrk="1" hangingPunct="1">
              <a:spcBef>
                <a:spcPct val="0"/>
              </a:spcBef>
              <a:buFontTx/>
              <a:buNone/>
            </a:pPr>
            <a:r>
              <a:rPr lang="zh-CN" altLang="en-US" sz="2400">
                <a:latin typeface="宋体" panose="02010600030101010101" pitchFamily="2" charset="-122"/>
              </a:rPr>
              <a:t>    师和</a:t>
            </a:r>
            <a:r>
              <a:rPr lang="en-US" altLang="zh-CN" sz="2400">
                <a:latin typeface="宋体" panose="02010600030101010101" pitchFamily="2" charset="-122"/>
              </a:rPr>
              <a:t>1764</a:t>
            </a:r>
            <a:r>
              <a:rPr lang="zh-CN" altLang="en-US" sz="2400">
                <a:latin typeface="宋体" panose="02010600030101010101" pitchFamily="2" charset="-122"/>
              </a:rPr>
              <a:t>名</a:t>
            </a:r>
            <a:r>
              <a:rPr lang="en-US" altLang="zh-CN" sz="2400">
                <a:latin typeface="宋体" panose="02010600030101010101" pitchFamily="2" charset="-122"/>
              </a:rPr>
              <a:t>2010</a:t>
            </a:r>
            <a:r>
              <a:rPr lang="zh-CN" altLang="en-US" sz="2400">
                <a:latin typeface="宋体" panose="02010600030101010101" pitchFamily="2" charset="-122"/>
              </a:rPr>
              <a:t>学生组成的安保团队，圆</a:t>
            </a:r>
          </a:p>
          <a:p>
            <a:pPr eaLnBrk="1" hangingPunct="1">
              <a:spcBef>
                <a:spcPct val="0"/>
              </a:spcBef>
              <a:buFontTx/>
              <a:buNone/>
            </a:pPr>
            <a:r>
              <a:rPr lang="zh-CN" altLang="en-US" sz="2400">
                <a:latin typeface="宋体" panose="02010600030101010101" pitchFamily="2" charset="-122"/>
              </a:rPr>
              <a:t>    满完成了增援深圳第二十六届世界大学生</a:t>
            </a:r>
          </a:p>
          <a:p>
            <a:pPr eaLnBrk="1" hangingPunct="1">
              <a:spcBef>
                <a:spcPct val="0"/>
              </a:spcBef>
              <a:buFontTx/>
              <a:buNone/>
            </a:pPr>
            <a:r>
              <a:rPr lang="zh-CN" altLang="en-US" sz="2400">
                <a:latin typeface="宋体" panose="02010600030101010101" pitchFamily="2" charset="-122"/>
              </a:rPr>
              <a:t>    运动会安保工作任务，与广大公安民警、</a:t>
            </a:r>
          </a:p>
          <a:p>
            <a:pPr eaLnBrk="1" hangingPunct="1">
              <a:spcBef>
                <a:spcPct val="0"/>
              </a:spcBef>
              <a:buFontTx/>
              <a:buNone/>
            </a:pPr>
            <a:r>
              <a:rPr lang="zh-CN" altLang="en-US" sz="2400">
                <a:latin typeface="宋体" panose="02010600030101010101" pitchFamily="2" charset="-122"/>
              </a:rPr>
              <a:t>    武警官兵和增援学警一同铸就了大运会安</a:t>
            </a:r>
          </a:p>
          <a:p>
            <a:pPr eaLnBrk="1" hangingPunct="1">
              <a:spcBef>
                <a:spcPct val="0"/>
              </a:spcBef>
              <a:buFontTx/>
              <a:buNone/>
            </a:pPr>
            <a:r>
              <a:rPr lang="zh-CN" altLang="en-US" sz="2400">
                <a:latin typeface="宋体" panose="02010600030101010101" pitchFamily="2" charset="-122"/>
              </a:rPr>
              <a:t>    保钢铁防线，被深圳警方誉为“王牌中的</a:t>
            </a:r>
          </a:p>
          <a:p>
            <a:pPr eaLnBrk="1" hangingPunct="1">
              <a:spcBef>
                <a:spcPct val="0"/>
              </a:spcBef>
              <a:buFontTx/>
              <a:buNone/>
            </a:pPr>
            <a:r>
              <a:rPr lang="zh-CN" altLang="en-US" sz="2400">
                <a:latin typeface="宋体" panose="02010600030101010101" pitchFamily="2" charset="-122"/>
              </a:rPr>
              <a:t>    王牌”。</a:t>
            </a:r>
          </a:p>
          <a:p>
            <a:pPr eaLnBrk="1" hangingPunct="1">
              <a:spcBef>
                <a:spcPct val="0"/>
              </a:spcBef>
              <a:buFontTx/>
              <a:buNone/>
            </a:pPr>
            <a:r>
              <a:rPr lang="zh-CN" altLang="en-US" sz="2400">
                <a:latin typeface="宋体" panose="02010600030101010101" pitchFamily="2" charset="-122"/>
              </a:rPr>
              <a:t>       团队荣立集体三等功，</a:t>
            </a:r>
            <a:r>
              <a:rPr lang="en-US" altLang="zh-CN" sz="2400">
                <a:latin typeface="宋体" panose="02010600030101010101" pitchFamily="2" charset="-122"/>
              </a:rPr>
              <a:t>49</a:t>
            </a:r>
            <a:r>
              <a:rPr lang="zh-CN" altLang="en-US" sz="2400">
                <a:latin typeface="宋体" panose="02010600030101010101" pitchFamily="2" charset="-122"/>
              </a:rPr>
              <a:t>人荣立个人三</a:t>
            </a:r>
            <a:endParaRPr lang="en-US" altLang="zh-CN" sz="2400">
              <a:latin typeface="宋体" panose="02010600030101010101" pitchFamily="2" charset="-122"/>
            </a:endParaRPr>
          </a:p>
          <a:p>
            <a:pPr eaLnBrk="1" hangingPunct="1">
              <a:spcBef>
                <a:spcPct val="0"/>
              </a:spcBef>
              <a:buFontTx/>
              <a:buNone/>
            </a:pPr>
            <a:r>
              <a:rPr lang="en-US" altLang="zh-CN" sz="2400">
                <a:latin typeface="宋体" panose="02010600030101010101" pitchFamily="2" charset="-122"/>
              </a:rPr>
              <a:t>    </a:t>
            </a:r>
            <a:r>
              <a:rPr lang="zh-CN" altLang="en-US" sz="2400">
                <a:latin typeface="宋体" panose="02010600030101010101" pitchFamily="2" charset="-122"/>
              </a:rPr>
              <a:t>等功，</a:t>
            </a:r>
            <a:r>
              <a:rPr lang="en-US" altLang="zh-CN" sz="2400">
                <a:latin typeface="宋体" panose="02010600030101010101" pitchFamily="2" charset="-122"/>
              </a:rPr>
              <a:t>1752</a:t>
            </a:r>
            <a:r>
              <a:rPr lang="zh-CN" altLang="en-US" sz="2400">
                <a:latin typeface="宋体" panose="02010600030101010101" pitchFamily="2" charset="-122"/>
              </a:rPr>
              <a:t>人受到嘉奖 。</a:t>
            </a:r>
          </a:p>
        </p:txBody>
      </p:sp>
      <p:pic>
        <p:nvPicPr>
          <p:cNvPr id="62471" name="Picture 2" descr="E:\邹文海\学生工作处\修改\深圳大运会.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72225" y="1341438"/>
            <a:ext cx="259556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WordArt 8"/>
          <p:cNvSpPr>
            <a:spLocks noChangeArrowheads="1" noChangeShapeType="1"/>
          </p:cNvSpPr>
          <p:nvPr/>
        </p:nvSpPr>
        <p:spPr bwMode="auto">
          <a:xfrm>
            <a:off x="900113" y="1125538"/>
            <a:ext cx="4895850"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3366FF"/>
                </a:solidFill>
                <a:effectLst>
                  <a:outerShdw dist="45791" dir="3378596" algn="ctr" rotWithShape="0">
                    <a:srgbClr val="4D4D4D">
                      <a:alpha val="79999"/>
                    </a:srgbClr>
                  </a:outerShdw>
                </a:effectLst>
                <a:latin typeface="宋体" panose="02010600030101010101" pitchFamily="2" charset="-122"/>
              </a:rPr>
              <a:t>深圳大运会</a:t>
            </a:r>
          </a:p>
        </p:txBody>
      </p:sp>
      <p:sp>
        <p:nvSpPr>
          <p:cNvPr id="62474" name="Text Box 10"/>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1+#ppt_w/2"/>
                                          </p:val>
                                        </p:tav>
                                        <p:tav tm="100000">
                                          <p:val>
                                            <p:strVal val="#ppt_x"/>
                                          </p:val>
                                        </p:tav>
                                      </p:tavLst>
                                    </p:anim>
                                    <p:anim calcmode="lin" valueType="num">
                                      <p:cBhvr additive="base">
                                        <p:cTn id="8" dur="500" fill="hold"/>
                                        <p:tgtEl>
                                          <p:spTgt spid="62471"/>
                                        </p:tgtEl>
                                        <p:attrNameLst>
                                          <p:attrName>ppt_y</p:attrName>
                                        </p:attrNameLst>
                                      </p:cBhvr>
                                      <p:tavLst>
                                        <p:tav tm="0">
                                          <p:val>
                                            <p:strVal val="#ppt_y"/>
                                          </p:val>
                                        </p:tav>
                                        <p:tav tm="100000">
                                          <p:val>
                                            <p:strVal val="#ppt_y"/>
                                          </p:val>
                                        </p:tav>
                                      </p:tavLst>
                                    </p:anim>
                                  </p:childTnLst>
                                </p:cTn>
                              </p:par>
                              <p:par>
                                <p:cTn id="9" presetID="30" presetClass="entr" presetSubtype="0" fill="hold" grpId="0" nodeType="withEffect">
                                  <p:stCondLst>
                                    <p:cond delay="0"/>
                                  </p:stCondLst>
                                  <p:childTnLst>
                                    <p:set>
                                      <p:cBhvr>
                                        <p:cTn id="10" dur="1" fill="hold">
                                          <p:stCondLst>
                                            <p:cond delay="0"/>
                                          </p:stCondLst>
                                        </p:cTn>
                                        <p:tgtEl>
                                          <p:spTgt spid="62472"/>
                                        </p:tgtEl>
                                        <p:attrNameLst>
                                          <p:attrName>style.visibility</p:attrName>
                                        </p:attrNameLst>
                                      </p:cBhvr>
                                      <p:to>
                                        <p:strVal val="visible"/>
                                      </p:to>
                                    </p:set>
                                    <p:animEffect transition="in" filter="fade">
                                      <p:cBhvr>
                                        <p:cTn id="11" dur="800" decel="100000"/>
                                        <p:tgtEl>
                                          <p:spTgt spid="62472"/>
                                        </p:tgtEl>
                                      </p:cBhvr>
                                    </p:animEffect>
                                    <p:anim calcmode="lin" valueType="num">
                                      <p:cBhvr>
                                        <p:cTn id="12" dur="800" decel="100000" fill="hold"/>
                                        <p:tgtEl>
                                          <p:spTgt spid="62472"/>
                                        </p:tgtEl>
                                        <p:attrNameLst>
                                          <p:attrName>style.rotation</p:attrName>
                                        </p:attrNameLst>
                                      </p:cBhvr>
                                      <p:tavLst>
                                        <p:tav tm="0">
                                          <p:val>
                                            <p:fltVal val="-90"/>
                                          </p:val>
                                        </p:tav>
                                        <p:tav tm="100000">
                                          <p:val>
                                            <p:fltVal val="0"/>
                                          </p:val>
                                        </p:tav>
                                      </p:tavLst>
                                    </p:anim>
                                    <p:anim calcmode="lin" valueType="num">
                                      <p:cBhvr>
                                        <p:cTn id="13" dur="800" decel="100000" fill="hold"/>
                                        <p:tgtEl>
                                          <p:spTgt spid="62472"/>
                                        </p:tgtEl>
                                        <p:attrNameLst>
                                          <p:attrName>ppt_x</p:attrName>
                                        </p:attrNameLst>
                                      </p:cBhvr>
                                      <p:tavLst>
                                        <p:tav tm="0">
                                          <p:val>
                                            <p:strVal val="#ppt_x+0.4"/>
                                          </p:val>
                                        </p:tav>
                                        <p:tav tm="100000">
                                          <p:val>
                                            <p:strVal val="#ppt_x-0.05"/>
                                          </p:val>
                                        </p:tav>
                                      </p:tavLst>
                                    </p:anim>
                                    <p:anim calcmode="lin" valueType="num">
                                      <p:cBhvr>
                                        <p:cTn id="14" dur="800" decel="100000" fill="hold"/>
                                        <p:tgtEl>
                                          <p:spTgt spid="6247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247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2472"/>
                                        </p:tgtEl>
                                        <p:attrNameLst>
                                          <p:attrName>ppt_y</p:attrName>
                                        </p:attrNameLst>
                                      </p:cBhvr>
                                      <p:tavLst>
                                        <p:tav tm="0">
                                          <p:val>
                                            <p:strVal val="#ppt_y+0.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470"/>
                                        </p:tgtEl>
                                        <p:attrNameLst>
                                          <p:attrName>style.visibility</p:attrName>
                                        </p:attrNameLst>
                                      </p:cBhvr>
                                      <p:to>
                                        <p:strVal val="visible"/>
                                      </p:to>
                                    </p:set>
                                    <p:anim calcmode="lin" valueType="num">
                                      <p:cBhvr additive="base">
                                        <p:cTn id="19" dur="500" fill="hold"/>
                                        <p:tgtEl>
                                          <p:spTgt spid="62470"/>
                                        </p:tgtEl>
                                        <p:attrNameLst>
                                          <p:attrName>ppt_x</p:attrName>
                                        </p:attrNameLst>
                                      </p:cBhvr>
                                      <p:tavLst>
                                        <p:tav tm="0">
                                          <p:val>
                                            <p:strVal val="#ppt_x"/>
                                          </p:val>
                                        </p:tav>
                                        <p:tav tm="100000">
                                          <p:val>
                                            <p:strVal val="#ppt_x"/>
                                          </p:val>
                                        </p:tav>
                                      </p:tavLst>
                                    </p:anim>
                                    <p:anim calcmode="lin" valueType="num">
                                      <p:cBhvr additive="base">
                                        <p:cTn id="20"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utoUpdateAnimBg="0"/>
      <p:bldP spid="6247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zh-CN" altLang="en-US" smtClean="0"/>
          </a:p>
        </p:txBody>
      </p:sp>
      <p:sp>
        <p:nvSpPr>
          <p:cNvPr id="62467" name="Rectangle 3"/>
          <p:cNvSpPr>
            <a:spLocks noGrp="1" noChangeArrowheads="1"/>
          </p:cNvSpPr>
          <p:nvPr>
            <p:ph type="body" idx="1"/>
          </p:nvPr>
        </p:nvSpPr>
        <p:spPr/>
        <p:txBody>
          <a:bodyPr/>
          <a:lstStyle/>
          <a:p>
            <a:pPr eaLnBrk="1" hangingPunct="1"/>
            <a:endParaRPr lang="zh-CN" altLang="en-US" smtClean="0"/>
          </a:p>
        </p:txBody>
      </p:sp>
      <p:grpSp>
        <p:nvGrpSpPr>
          <p:cNvPr id="63494" name="Group 6"/>
          <p:cNvGrpSpPr>
            <a:grpSpLocks/>
          </p:cNvGrpSpPr>
          <p:nvPr/>
        </p:nvGrpSpPr>
        <p:grpSpPr bwMode="auto">
          <a:xfrm>
            <a:off x="323850" y="1052513"/>
            <a:ext cx="4144963" cy="2430462"/>
            <a:chOff x="0" y="0"/>
            <a:chExt cx="2611" cy="1531"/>
          </a:xfrm>
        </p:grpSpPr>
        <p:sp>
          <p:nvSpPr>
            <p:cNvPr id="62479" name="TextBox 13"/>
            <p:cNvSpPr txBox="1">
              <a:spLocks noChangeArrowheads="1"/>
            </p:cNvSpPr>
            <p:nvPr/>
          </p:nvSpPr>
          <p:spPr bwMode="auto">
            <a:xfrm>
              <a:off x="2226" y="91"/>
              <a:ext cx="38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t>夜间场馆守卫</a:t>
              </a:r>
            </a:p>
          </p:txBody>
        </p:sp>
        <p:pic>
          <p:nvPicPr>
            <p:cNvPr id="62480" name="图片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130" cy="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497" name="Group 9"/>
          <p:cNvGrpSpPr>
            <a:grpSpLocks/>
          </p:cNvGrpSpPr>
          <p:nvPr/>
        </p:nvGrpSpPr>
        <p:grpSpPr bwMode="auto">
          <a:xfrm>
            <a:off x="4859338" y="1052513"/>
            <a:ext cx="4284662" cy="2390775"/>
            <a:chOff x="0" y="0"/>
            <a:chExt cx="2699" cy="1506"/>
          </a:xfrm>
        </p:grpSpPr>
        <p:sp>
          <p:nvSpPr>
            <p:cNvPr id="62477" name="TextBox 10"/>
            <p:cNvSpPr txBox="1">
              <a:spLocks noChangeArrowheads="1"/>
            </p:cNvSpPr>
            <p:nvPr/>
          </p:nvSpPr>
          <p:spPr bwMode="auto">
            <a:xfrm>
              <a:off x="2314" y="277"/>
              <a:ext cx="385"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t>治安服务</a:t>
              </a:r>
            </a:p>
          </p:txBody>
        </p:sp>
        <p:pic>
          <p:nvPicPr>
            <p:cNvPr id="62478" name="图片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250"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500" name="Group 12"/>
          <p:cNvGrpSpPr>
            <a:grpSpLocks/>
          </p:cNvGrpSpPr>
          <p:nvPr/>
        </p:nvGrpSpPr>
        <p:grpSpPr bwMode="auto">
          <a:xfrm>
            <a:off x="4818063" y="3716338"/>
            <a:ext cx="4325937" cy="2376487"/>
            <a:chOff x="0" y="0"/>
            <a:chExt cx="2725" cy="1497"/>
          </a:xfrm>
        </p:grpSpPr>
        <p:pic>
          <p:nvPicPr>
            <p:cNvPr id="62475" name="内容占位符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250"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TextBox 11"/>
            <p:cNvSpPr txBox="1">
              <a:spLocks noChangeArrowheads="1"/>
            </p:cNvSpPr>
            <p:nvPr/>
          </p:nvSpPr>
          <p:spPr bwMode="auto">
            <a:xfrm>
              <a:off x="2340" y="139"/>
              <a:ext cx="38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t>整齐的队伍</a:t>
              </a:r>
            </a:p>
          </p:txBody>
        </p:sp>
      </p:grpSp>
      <p:grpSp>
        <p:nvGrpSpPr>
          <p:cNvPr id="63503" name="Group 15"/>
          <p:cNvGrpSpPr>
            <a:grpSpLocks/>
          </p:cNvGrpSpPr>
          <p:nvPr/>
        </p:nvGrpSpPr>
        <p:grpSpPr bwMode="auto">
          <a:xfrm>
            <a:off x="323850" y="3789363"/>
            <a:ext cx="4149725" cy="2359025"/>
            <a:chOff x="0" y="0"/>
            <a:chExt cx="2614" cy="1486"/>
          </a:xfrm>
        </p:grpSpPr>
        <p:pic>
          <p:nvPicPr>
            <p:cNvPr id="62473" name="图片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2115" cy="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Box 12"/>
            <p:cNvSpPr txBox="1">
              <a:spLocks noChangeArrowheads="1"/>
            </p:cNvSpPr>
            <p:nvPr/>
          </p:nvSpPr>
          <p:spPr bwMode="auto">
            <a:xfrm>
              <a:off x="2229" y="46"/>
              <a:ext cx="38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t>参观腾讯总部</a:t>
              </a:r>
            </a:p>
          </p:txBody>
        </p:sp>
      </p:grpSp>
      <p:sp>
        <p:nvSpPr>
          <p:cNvPr id="63508" name="Text Box 20"/>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1000" fill="hold"/>
                                        <p:tgtEl>
                                          <p:spTgt spid="63494"/>
                                        </p:tgtEl>
                                        <p:attrNameLst>
                                          <p:attrName>ppt_x</p:attrName>
                                        </p:attrNameLst>
                                      </p:cBhvr>
                                      <p:tavLst>
                                        <p:tav tm="0">
                                          <p:val>
                                            <p:strVal val="1+#ppt_w/2"/>
                                          </p:val>
                                        </p:tav>
                                        <p:tav tm="100000">
                                          <p:val>
                                            <p:strVal val="#ppt_x"/>
                                          </p:val>
                                        </p:tav>
                                      </p:tavLst>
                                    </p:anim>
                                    <p:anim calcmode="lin" valueType="num">
                                      <p:cBhvr additive="base">
                                        <p:cTn id="8" dur="1000" fill="hold"/>
                                        <p:tgtEl>
                                          <p:spTgt spid="6349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3497"/>
                                        </p:tgtEl>
                                        <p:attrNameLst>
                                          <p:attrName>style.visibility</p:attrName>
                                        </p:attrNameLst>
                                      </p:cBhvr>
                                      <p:to>
                                        <p:strVal val="visible"/>
                                      </p:to>
                                    </p:set>
                                    <p:anim calcmode="lin" valueType="num">
                                      <p:cBhvr additive="base">
                                        <p:cTn id="11" dur="1000" fill="hold"/>
                                        <p:tgtEl>
                                          <p:spTgt spid="63497"/>
                                        </p:tgtEl>
                                        <p:attrNameLst>
                                          <p:attrName>ppt_x</p:attrName>
                                        </p:attrNameLst>
                                      </p:cBhvr>
                                      <p:tavLst>
                                        <p:tav tm="0">
                                          <p:val>
                                            <p:strVal val="0-#ppt_w/2"/>
                                          </p:val>
                                        </p:tav>
                                        <p:tav tm="100000">
                                          <p:val>
                                            <p:strVal val="#ppt_x"/>
                                          </p:val>
                                        </p:tav>
                                      </p:tavLst>
                                    </p:anim>
                                    <p:anim calcmode="lin" valueType="num">
                                      <p:cBhvr additive="base">
                                        <p:cTn id="12" dur="1000" fill="hold"/>
                                        <p:tgtEl>
                                          <p:spTgt spid="6349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3503"/>
                                        </p:tgtEl>
                                        <p:attrNameLst>
                                          <p:attrName>style.visibility</p:attrName>
                                        </p:attrNameLst>
                                      </p:cBhvr>
                                      <p:to>
                                        <p:strVal val="visible"/>
                                      </p:to>
                                    </p:set>
                                    <p:anim calcmode="lin" valueType="num">
                                      <p:cBhvr additive="base">
                                        <p:cTn id="15" dur="1000" fill="hold"/>
                                        <p:tgtEl>
                                          <p:spTgt spid="63503"/>
                                        </p:tgtEl>
                                        <p:attrNameLst>
                                          <p:attrName>ppt_x</p:attrName>
                                        </p:attrNameLst>
                                      </p:cBhvr>
                                      <p:tavLst>
                                        <p:tav tm="0">
                                          <p:val>
                                            <p:strVal val="1+#ppt_w/2"/>
                                          </p:val>
                                        </p:tav>
                                        <p:tav tm="100000">
                                          <p:val>
                                            <p:strVal val="#ppt_x"/>
                                          </p:val>
                                        </p:tav>
                                      </p:tavLst>
                                    </p:anim>
                                    <p:anim calcmode="lin" valueType="num">
                                      <p:cBhvr additive="base">
                                        <p:cTn id="16" dur="1000" fill="hold"/>
                                        <p:tgtEl>
                                          <p:spTgt spid="63503"/>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3500"/>
                                        </p:tgtEl>
                                        <p:attrNameLst>
                                          <p:attrName>style.visibility</p:attrName>
                                        </p:attrNameLst>
                                      </p:cBhvr>
                                      <p:to>
                                        <p:strVal val="visible"/>
                                      </p:to>
                                    </p:set>
                                    <p:anim calcmode="lin" valueType="num">
                                      <p:cBhvr additive="base">
                                        <p:cTn id="19" dur="1000" fill="hold"/>
                                        <p:tgtEl>
                                          <p:spTgt spid="63500"/>
                                        </p:tgtEl>
                                        <p:attrNameLst>
                                          <p:attrName>ppt_x</p:attrName>
                                        </p:attrNameLst>
                                      </p:cBhvr>
                                      <p:tavLst>
                                        <p:tav tm="0">
                                          <p:val>
                                            <p:strVal val="0-#ppt_w/2"/>
                                          </p:val>
                                        </p:tav>
                                        <p:tav tm="100000">
                                          <p:val>
                                            <p:strVal val="#ppt_x"/>
                                          </p:val>
                                        </p:tav>
                                      </p:tavLst>
                                    </p:anim>
                                    <p:anim calcmode="lin" valueType="num">
                                      <p:cBhvr additive="base">
                                        <p:cTn id="20" dur="1000" fill="hold"/>
                                        <p:tgtEl>
                                          <p:spTgt spid="63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zh-CN" altLang="en-US" smtClean="0"/>
          </a:p>
        </p:txBody>
      </p:sp>
      <p:sp>
        <p:nvSpPr>
          <p:cNvPr id="61443" name="Rectangle 3"/>
          <p:cNvSpPr>
            <a:spLocks noGrp="1" noChangeArrowheads="1"/>
          </p:cNvSpPr>
          <p:nvPr>
            <p:ph type="body" idx="1"/>
          </p:nvPr>
        </p:nvSpPr>
        <p:spPr>
          <a:xfrm>
            <a:off x="457200" y="1428523"/>
            <a:ext cx="8229600" cy="4525963"/>
          </a:xfrm>
        </p:spPr>
        <p:txBody>
          <a:bodyPr/>
          <a:lstStyle/>
          <a:p>
            <a:pPr eaLnBrk="1" hangingPunct="1"/>
            <a:endParaRPr lang="zh-CN" altLang="en-US" dirty="0" smtClean="0"/>
          </a:p>
        </p:txBody>
      </p:sp>
      <p:sp>
        <p:nvSpPr>
          <p:cNvPr id="62470" name="Rectangle 7"/>
          <p:cNvSpPr>
            <a:spLocks noChangeArrowheads="1"/>
          </p:cNvSpPr>
          <p:nvPr/>
        </p:nvSpPr>
        <p:spPr bwMode="auto">
          <a:xfrm>
            <a:off x="457201" y="1844675"/>
            <a:ext cx="57709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dirty="0"/>
          </a:p>
          <a:p>
            <a:pPr eaLnBrk="1" hangingPunct="1">
              <a:spcBef>
                <a:spcPct val="0"/>
              </a:spcBef>
              <a:buFontTx/>
              <a:buNone/>
            </a:pPr>
            <a:r>
              <a:rPr lang="zh-CN" altLang="en-US" sz="2400" dirty="0"/>
              <a:t>        </a:t>
            </a:r>
            <a:r>
              <a:rPr lang="en-US" altLang="zh-CN" sz="2400" dirty="0" smtClean="0">
                <a:latin typeface="宋体" panose="02010600030101010101" pitchFamily="2" charset="-122"/>
              </a:rPr>
              <a:t>2015</a:t>
            </a:r>
            <a:r>
              <a:rPr lang="zh-CN" altLang="en-US" sz="2400" dirty="0">
                <a:latin typeface="宋体" panose="02010600030101010101" pitchFamily="2" charset="-122"/>
              </a:rPr>
              <a:t>年</a:t>
            </a:r>
            <a:r>
              <a:rPr lang="en-US" altLang="zh-CN" sz="2400" dirty="0">
                <a:latin typeface="宋体" panose="02010600030101010101" pitchFamily="2" charset="-122"/>
              </a:rPr>
              <a:t>7</a:t>
            </a:r>
            <a:r>
              <a:rPr lang="zh-CN" altLang="en-US" sz="2400" dirty="0">
                <a:latin typeface="宋体" panose="02010600030101010101" pitchFamily="2" charset="-122"/>
              </a:rPr>
              <a:t>月</a:t>
            </a:r>
            <a:r>
              <a:rPr lang="en-US" altLang="zh-CN" sz="2400" dirty="0">
                <a:latin typeface="宋体" panose="02010600030101010101" pitchFamily="2" charset="-122"/>
              </a:rPr>
              <a:t>28</a:t>
            </a:r>
            <a:r>
              <a:rPr lang="zh-CN" altLang="en-US" sz="2400" dirty="0">
                <a:latin typeface="宋体" panose="02010600030101010101" pitchFamily="2" charset="-122"/>
              </a:rPr>
              <a:t>日至</a:t>
            </a:r>
            <a:r>
              <a:rPr lang="en-US" altLang="zh-CN" sz="2400" dirty="0">
                <a:latin typeface="宋体" panose="02010600030101010101" pitchFamily="2" charset="-122"/>
              </a:rPr>
              <a:t>9</a:t>
            </a:r>
            <a:r>
              <a:rPr lang="zh-CN" altLang="en-US" sz="2400" dirty="0">
                <a:latin typeface="宋体" panose="02010600030101010101" pitchFamily="2" charset="-122"/>
              </a:rPr>
              <a:t>月</a:t>
            </a:r>
            <a:r>
              <a:rPr lang="en-US" altLang="zh-CN" sz="2400" dirty="0">
                <a:latin typeface="宋体" panose="02010600030101010101" pitchFamily="2" charset="-122"/>
              </a:rPr>
              <a:t>6</a:t>
            </a:r>
            <a:r>
              <a:rPr lang="zh-CN" altLang="en-US" sz="2400" dirty="0">
                <a:latin typeface="宋体" panose="02010600030101010101" pitchFamily="2" charset="-122"/>
              </a:rPr>
              <a:t>日</a:t>
            </a:r>
            <a:r>
              <a:rPr lang="zh-CN" altLang="en-US" sz="2400" dirty="0" smtClean="0">
                <a:latin typeface="宋体" panose="02010600030101010101" pitchFamily="2" charset="-122"/>
              </a:rPr>
              <a:t>，我</a:t>
            </a:r>
            <a:r>
              <a:rPr lang="zh-CN" altLang="en-US" sz="2400" dirty="0">
                <a:latin typeface="宋体" panose="02010600030101010101" pitchFamily="2" charset="-122"/>
              </a:rPr>
              <a:t>校</a:t>
            </a:r>
            <a:r>
              <a:rPr lang="en-US" altLang="zh-CN" sz="2400" dirty="0">
                <a:latin typeface="宋体" panose="02010600030101010101" pitchFamily="2" charset="-122"/>
              </a:rPr>
              <a:t>4154</a:t>
            </a:r>
            <a:r>
              <a:rPr lang="zh-CN" altLang="en-US" sz="2400" dirty="0">
                <a:latin typeface="宋体" panose="02010600030101010101" pitchFamily="2" charset="-122"/>
              </a:rPr>
              <a:t>名师生光荣地承担了增援北京抗日战争暨世界反法西斯战争胜利</a:t>
            </a:r>
            <a:r>
              <a:rPr lang="en-US" altLang="zh-CN" sz="2400" dirty="0">
                <a:latin typeface="宋体" panose="02010600030101010101" pitchFamily="2" charset="-122"/>
              </a:rPr>
              <a:t>70</a:t>
            </a:r>
            <a:r>
              <a:rPr lang="zh-CN" altLang="en-US" sz="2400" dirty="0">
                <a:latin typeface="宋体" panose="02010600030101010101" pitchFamily="2" charset="-122"/>
              </a:rPr>
              <a:t>周年纪念活动和世界田径锦标赛这两大安保</a:t>
            </a:r>
            <a:r>
              <a:rPr lang="zh-CN" altLang="en-US" sz="2400" dirty="0" smtClean="0">
                <a:latin typeface="宋体" panose="02010600030101010101" pitchFamily="2" charset="-122"/>
              </a:rPr>
              <a:t>任务，</a:t>
            </a:r>
            <a:r>
              <a:rPr lang="zh-CN" altLang="zh-CN" sz="2400" dirty="0" smtClean="0"/>
              <a:t>受到</a:t>
            </a:r>
            <a:r>
              <a:rPr lang="zh-CN" altLang="zh-CN" sz="2400" dirty="0"/>
              <a:t>了世锦赛组委会、北京市公安局和社会各界的充分肯定和高度</a:t>
            </a:r>
            <a:r>
              <a:rPr lang="zh-CN" altLang="zh-CN" sz="2400" dirty="0" smtClean="0"/>
              <a:t>评价</a:t>
            </a:r>
            <a:r>
              <a:rPr lang="zh-CN" altLang="en-US" sz="2400" dirty="0" smtClean="0"/>
              <a:t>。</a:t>
            </a:r>
            <a:endParaRPr lang="en-US" altLang="zh-CN" sz="2400" dirty="0" smtClean="0"/>
          </a:p>
          <a:p>
            <a:pPr eaLnBrk="1" hangingPunct="1">
              <a:spcBef>
                <a:spcPct val="0"/>
              </a:spcBef>
              <a:buFontTx/>
              <a:buNone/>
            </a:pPr>
            <a:r>
              <a:rPr lang="en-US" altLang="zh-CN" sz="2400" dirty="0" smtClean="0">
                <a:latin typeface="宋体" panose="02010600030101010101" pitchFamily="2" charset="-122"/>
              </a:rPr>
              <a:t>    </a:t>
            </a:r>
            <a:r>
              <a:rPr lang="zh-CN" altLang="en-US" sz="2400" dirty="0" smtClean="0">
                <a:latin typeface="宋体" panose="02010600030101010101" pitchFamily="2" charset="-122"/>
              </a:rPr>
              <a:t>团队中</a:t>
            </a:r>
            <a:r>
              <a:rPr lang="en-US" altLang="zh-CN" sz="2400" dirty="0">
                <a:latin typeface="宋体" panose="02010600030101010101" pitchFamily="2" charset="-122"/>
              </a:rPr>
              <a:t>2</a:t>
            </a:r>
            <a:r>
              <a:rPr lang="zh-CN" altLang="en-US" sz="2400" dirty="0" smtClean="0">
                <a:latin typeface="宋体" panose="02010600030101010101" pitchFamily="2" charset="-122"/>
              </a:rPr>
              <a:t>人</a:t>
            </a:r>
            <a:r>
              <a:rPr lang="zh-CN" altLang="en-US" sz="2400" dirty="0">
                <a:latin typeface="宋体" panose="02010600030101010101" pitchFamily="2" charset="-122"/>
              </a:rPr>
              <a:t>荣立</a:t>
            </a:r>
            <a:r>
              <a:rPr lang="zh-CN" altLang="en-US" sz="2400" dirty="0" smtClean="0">
                <a:latin typeface="宋体" panose="02010600030101010101" pitchFamily="2" charset="-122"/>
              </a:rPr>
              <a:t>个人</a:t>
            </a:r>
            <a:r>
              <a:rPr lang="zh-CN" altLang="en-US" sz="2400" dirty="0">
                <a:latin typeface="宋体" panose="02010600030101010101" pitchFamily="2" charset="-122"/>
              </a:rPr>
              <a:t>二</a:t>
            </a:r>
            <a:r>
              <a:rPr lang="zh-CN" altLang="en-US" sz="2400" dirty="0" smtClean="0">
                <a:latin typeface="宋体" panose="02010600030101010101" pitchFamily="2" charset="-122"/>
              </a:rPr>
              <a:t>等功，</a:t>
            </a:r>
            <a:r>
              <a:rPr lang="en-US" altLang="zh-CN" sz="2400" dirty="0" smtClean="0">
                <a:latin typeface="宋体" panose="02010600030101010101" pitchFamily="2" charset="-122"/>
              </a:rPr>
              <a:t>76</a:t>
            </a:r>
            <a:r>
              <a:rPr lang="zh-CN" altLang="en-US" sz="2400" dirty="0" smtClean="0">
                <a:latin typeface="宋体" panose="02010600030101010101" pitchFamily="2" charset="-122"/>
              </a:rPr>
              <a:t>人荣立个人三等功，</a:t>
            </a:r>
            <a:r>
              <a:rPr lang="en-US" altLang="zh-CN" sz="2400" dirty="0" smtClean="0">
                <a:latin typeface="宋体" panose="02010600030101010101" pitchFamily="2" charset="-122"/>
              </a:rPr>
              <a:t>3959</a:t>
            </a:r>
            <a:r>
              <a:rPr lang="zh-CN" altLang="en-US" sz="2400" dirty="0" smtClean="0">
                <a:latin typeface="宋体" panose="02010600030101010101" pitchFamily="2" charset="-122"/>
              </a:rPr>
              <a:t>人</a:t>
            </a:r>
            <a:r>
              <a:rPr lang="zh-CN" altLang="en-US" sz="2400" dirty="0">
                <a:latin typeface="宋体" panose="02010600030101010101" pitchFamily="2" charset="-122"/>
              </a:rPr>
              <a:t>受到嘉奖 。</a:t>
            </a:r>
          </a:p>
        </p:txBody>
      </p:sp>
      <p:sp>
        <p:nvSpPr>
          <p:cNvPr id="62472" name="WordArt 8"/>
          <p:cNvSpPr>
            <a:spLocks noChangeArrowheads="1" noChangeShapeType="1"/>
          </p:cNvSpPr>
          <p:nvPr/>
        </p:nvSpPr>
        <p:spPr bwMode="auto">
          <a:xfrm>
            <a:off x="937579" y="1132681"/>
            <a:ext cx="4895850"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dirty="0" smtClean="0">
                <a:solidFill>
                  <a:srgbClr val="3366FF"/>
                </a:solidFill>
                <a:effectLst>
                  <a:outerShdw dist="45791" dir="3378596" algn="ctr" rotWithShape="0">
                    <a:srgbClr val="4D4D4D">
                      <a:alpha val="79999"/>
                    </a:srgbClr>
                  </a:outerShdw>
                </a:effectLst>
                <a:latin typeface="宋体" panose="02010600030101010101" pitchFamily="2" charset="-122"/>
              </a:rPr>
              <a:t>两大安保</a:t>
            </a:r>
            <a:endParaRPr lang="zh-CN" altLang="en-US" sz="3600" kern="10" spc="720" dirty="0">
              <a:solidFill>
                <a:srgbClr val="3366FF"/>
              </a:solidFill>
              <a:effectLst>
                <a:outerShdw dist="45791" dir="3378596" algn="ctr" rotWithShape="0">
                  <a:srgbClr val="4D4D4D">
                    <a:alpha val="79999"/>
                  </a:srgbClr>
                </a:outerShdw>
              </a:effectLst>
              <a:latin typeface="宋体" panose="02010600030101010101" pitchFamily="2" charset="-122"/>
            </a:endParaRPr>
          </a:p>
        </p:txBody>
      </p:sp>
      <p:sp>
        <p:nvSpPr>
          <p:cNvPr id="62474" name="Text Box 10"/>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000" y="4234284"/>
            <a:ext cx="2547800" cy="121093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4269" y="1720030"/>
            <a:ext cx="2521226" cy="2357042"/>
          </a:xfrm>
          <a:prstGeom prst="rect">
            <a:avLst/>
          </a:prstGeom>
        </p:spPr>
      </p:pic>
    </p:spTree>
    <p:extLst>
      <p:ext uri="{BB962C8B-B14F-4D97-AF65-F5344CB8AC3E}">
        <p14:creationId xmlns:p14="http://schemas.microsoft.com/office/powerpoint/2010/main" val="420070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fade">
                                      <p:cBhvr>
                                        <p:cTn id="7" dur="800" decel="100000"/>
                                        <p:tgtEl>
                                          <p:spTgt spid="62472"/>
                                        </p:tgtEl>
                                      </p:cBhvr>
                                    </p:animEffect>
                                    <p:anim calcmode="lin" valueType="num">
                                      <p:cBhvr>
                                        <p:cTn id="8" dur="800" decel="100000" fill="hold"/>
                                        <p:tgtEl>
                                          <p:spTgt spid="62472"/>
                                        </p:tgtEl>
                                        <p:attrNameLst>
                                          <p:attrName>style.rotation</p:attrName>
                                        </p:attrNameLst>
                                      </p:cBhvr>
                                      <p:tavLst>
                                        <p:tav tm="0">
                                          <p:val>
                                            <p:fltVal val="-90"/>
                                          </p:val>
                                        </p:tav>
                                        <p:tav tm="100000">
                                          <p:val>
                                            <p:fltVal val="0"/>
                                          </p:val>
                                        </p:tav>
                                      </p:tavLst>
                                    </p:anim>
                                    <p:anim calcmode="lin" valueType="num">
                                      <p:cBhvr>
                                        <p:cTn id="9" dur="800" decel="100000" fill="hold"/>
                                        <p:tgtEl>
                                          <p:spTgt spid="62472"/>
                                        </p:tgtEl>
                                        <p:attrNameLst>
                                          <p:attrName>ppt_x</p:attrName>
                                        </p:attrNameLst>
                                      </p:cBhvr>
                                      <p:tavLst>
                                        <p:tav tm="0">
                                          <p:val>
                                            <p:strVal val="#ppt_x+0.4"/>
                                          </p:val>
                                        </p:tav>
                                        <p:tav tm="100000">
                                          <p:val>
                                            <p:strVal val="#ppt_x-0.05"/>
                                          </p:val>
                                        </p:tav>
                                      </p:tavLst>
                                    </p:anim>
                                    <p:anim calcmode="lin" valueType="num">
                                      <p:cBhvr>
                                        <p:cTn id="10" dur="800" decel="100000" fill="hold"/>
                                        <p:tgtEl>
                                          <p:spTgt spid="624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72"/>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70"/>
                                        </p:tgtEl>
                                        <p:attrNameLst>
                                          <p:attrName>style.visibility</p:attrName>
                                        </p:attrNameLst>
                                      </p:cBhvr>
                                      <p:to>
                                        <p:strVal val="visible"/>
                                      </p:to>
                                    </p:set>
                                    <p:anim calcmode="lin" valueType="num">
                                      <p:cBhvr additive="base">
                                        <p:cTn id="15" dur="500" fill="hold"/>
                                        <p:tgtEl>
                                          <p:spTgt spid="62470"/>
                                        </p:tgtEl>
                                        <p:attrNameLst>
                                          <p:attrName>ppt_x</p:attrName>
                                        </p:attrNameLst>
                                      </p:cBhvr>
                                      <p:tavLst>
                                        <p:tav tm="0">
                                          <p:val>
                                            <p:strVal val="#ppt_x"/>
                                          </p:val>
                                        </p:tav>
                                        <p:tav tm="100000">
                                          <p:val>
                                            <p:strVal val="#ppt_x"/>
                                          </p:val>
                                        </p:tav>
                                      </p:tavLst>
                                    </p:anim>
                                    <p:anim calcmode="lin" valueType="num">
                                      <p:cBhvr additive="base">
                                        <p:cTn id="16"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utoUpdateAnimBg="0"/>
      <p:bldP spid="624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2195513" y="549275"/>
            <a:ext cx="2520950" cy="2519363"/>
            <a:chOff x="0" y="0"/>
            <a:chExt cx="1228" cy="1228"/>
          </a:xfrm>
        </p:grpSpPr>
        <p:sp>
          <p:nvSpPr>
            <p:cNvPr id="9318" name="Oval 4"/>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319" name="Group 5"/>
            <p:cNvGrpSpPr>
              <a:grpSpLocks/>
            </p:cNvGrpSpPr>
            <p:nvPr/>
          </p:nvGrpSpPr>
          <p:grpSpPr bwMode="auto">
            <a:xfrm>
              <a:off x="127" y="704"/>
              <a:ext cx="975" cy="325"/>
              <a:chOff x="0" y="0"/>
              <a:chExt cx="2472" cy="824"/>
            </a:xfrm>
          </p:grpSpPr>
          <p:sp>
            <p:nvSpPr>
              <p:cNvPr id="9323" name="Oval 6"/>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24" name="Oval 7"/>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320" name="Group 8"/>
            <p:cNvGrpSpPr>
              <a:grpSpLocks/>
            </p:cNvGrpSpPr>
            <p:nvPr/>
          </p:nvGrpSpPr>
          <p:grpSpPr bwMode="auto">
            <a:xfrm>
              <a:off x="293" y="264"/>
              <a:ext cx="644" cy="645"/>
              <a:chOff x="0" y="0"/>
              <a:chExt cx="644" cy="645"/>
            </a:xfrm>
          </p:grpSpPr>
          <p:sp>
            <p:nvSpPr>
              <p:cNvPr id="9321" name="Oval 9"/>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5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9219" name="Group 11"/>
          <p:cNvGrpSpPr>
            <a:grpSpLocks/>
          </p:cNvGrpSpPr>
          <p:nvPr/>
        </p:nvGrpSpPr>
        <p:grpSpPr bwMode="auto">
          <a:xfrm>
            <a:off x="0" y="2565400"/>
            <a:ext cx="2519363" cy="2519363"/>
            <a:chOff x="0" y="0"/>
            <a:chExt cx="1228" cy="1228"/>
          </a:xfrm>
        </p:grpSpPr>
        <p:sp>
          <p:nvSpPr>
            <p:cNvPr id="9311" name="Oval 12"/>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312" name="Group 13"/>
            <p:cNvGrpSpPr>
              <a:grpSpLocks/>
            </p:cNvGrpSpPr>
            <p:nvPr/>
          </p:nvGrpSpPr>
          <p:grpSpPr bwMode="auto">
            <a:xfrm>
              <a:off x="127" y="704"/>
              <a:ext cx="975" cy="325"/>
              <a:chOff x="0" y="0"/>
              <a:chExt cx="2472" cy="824"/>
            </a:xfrm>
          </p:grpSpPr>
          <p:sp>
            <p:nvSpPr>
              <p:cNvPr id="9316" name="Oval 14"/>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17" name="Oval 15"/>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313" name="Group 16"/>
            <p:cNvGrpSpPr>
              <a:grpSpLocks/>
            </p:cNvGrpSpPr>
            <p:nvPr/>
          </p:nvGrpSpPr>
          <p:grpSpPr bwMode="auto">
            <a:xfrm>
              <a:off x="293" y="264"/>
              <a:ext cx="644" cy="645"/>
              <a:chOff x="0" y="0"/>
              <a:chExt cx="644" cy="645"/>
            </a:xfrm>
          </p:grpSpPr>
          <p:sp>
            <p:nvSpPr>
              <p:cNvPr id="9314" name="Oval 17"/>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5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9220" name="Group 19"/>
          <p:cNvGrpSpPr>
            <a:grpSpLocks/>
          </p:cNvGrpSpPr>
          <p:nvPr/>
        </p:nvGrpSpPr>
        <p:grpSpPr bwMode="auto">
          <a:xfrm>
            <a:off x="4932363" y="549275"/>
            <a:ext cx="2519362" cy="2519363"/>
            <a:chOff x="0" y="0"/>
            <a:chExt cx="1228" cy="1228"/>
          </a:xfrm>
        </p:grpSpPr>
        <p:sp>
          <p:nvSpPr>
            <p:cNvPr id="9304" name="Oval 20"/>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305" name="Group 21"/>
            <p:cNvGrpSpPr>
              <a:grpSpLocks/>
            </p:cNvGrpSpPr>
            <p:nvPr/>
          </p:nvGrpSpPr>
          <p:grpSpPr bwMode="auto">
            <a:xfrm>
              <a:off x="127" y="704"/>
              <a:ext cx="975" cy="325"/>
              <a:chOff x="0" y="0"/>
              <a:chExt cx="2472" cy="824"/>
            </a:xfrm>
          </p:grpSpPr>
          <p:sp>
            <p:nvSpPr>
              <p:cNvPr id="9309" name="Oval 2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10" name="Oval 23"/>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306" name="Group 24"/>
            <p:cNvGrpSpPr>
              <a:grpSpLocks/>
            </p:cNvGrpSpPr>
            <p:nvPr/>
          </p:nvGrpSpPr>
          <p:grpSpPr bwMode="auto">
            <a:xfrm>
              <a:off x="293" y="264"/>
              <a:ext cx="644" cy="645"/>
              <a:chOff x="0" y="0"/>
              <a:chExt cx="644" cy="645"/>
            </a:xfrm>
          </p:grpSpPr>
          <p:sp>
            <p:nvSpPr>
              <p:cNvPr id="9307" name="Oval 25"/>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66"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9221" name="Group 27"/>
          <p:cNvGrpSpPr>
            <a:grpSpLocks/>
          </p:cNvGrpSpPr>
          <p:nvPr/>
        </p:nvGrpSpPr>
        <p:grpSpPr bwMode="auto">
          <a:xfrm>
            <a:off x="6624638" y="2492375"/>
            <a:ext cx="2519362" cy="2519363"/>
            <a:chOff x="0" y="0"/>
            <a:chExt cx="1228" cy="1228"/>
          </a:xfrm>
        </p:grpSpPr>
        <p:sp>
          <p:nvSpPr>
            <p:cNvPr id="9297" name="Oval 28"/>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98" name="Group 29"/>
            <p:cNvGrpSpPr>
              <a:grpSpLocks/>
            </p:cNvGrpSpPr>
            <p:nvPr/>
          </p:nvGrpSpPr>
          <p:grpSpPr bwMode="auto">
            <a:xfrm>
              <a:off x="127" y="704"/>
              <a:ext cx="975" cy="325"/>
              <a:chOff x="0" y="0"/>
              <a:chExt cx="2472" cy="824"/>
            </a:xfrm>
          </p:grpSpPr>
          <p:sp>
            <p:nvSpPr>
              <p:cNvPr id="9302" name="Oval 30"/>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03" name="Oval 31"/>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99" name="Group 32"/>
            <p:cNvGrpSpPr>
              <a:grpSpLocks/>
            </p:cNvGrpSpPr>
            <p:nvPr/>
          </p:nvGrpSpPr>
          <p:grpSpPr bwMode="auto">
            <a:xfrm>
              <a:off x="293" y="264"/>
              <a:ext cx="644" cy="645"/>
              <a:chOff x="0" y="0"/>
              <a:chExt cx="644" cy="645"/>
            </a:xfrm>
          </p:grpSpPr>
          <p:sp>
            <p:nvSpPr>
              <p:cNvPr id="9300" name="Oval 33"/>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7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9222" name="Group 35"/>
          <p:cNvGrpSpPr>
            <a:grpSpLocks/>
          </p:cNvGrpSpPr>
          <p:nvPr/>
        </p:nvGrpSpPr>
        <p:grpSpPr bwMode="auto">
          <a:xfrm>
            <a:off x="5003800" y="4338638"/>
            <a:ext cx="2519363" cy="2519362"/>
            <a:chOff x="0" y="0"/>
            <a:chExt cx="1228" cy="1228"/>
          </a:xfrm>
        </p:grpSpPr>
        <p:sp>
          <p:nvSpPr>
            <p:cNvPr id="9290" name="Oval 36"/>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91" name="Group 37"/>
            <p:cNvGrpSpPr>
              <a:grpSpLocks/>
            </p:cNvGrpSpPr>
            <p:nvPr/>
          </p:nvGrpSpPr>
          <p:grpSpPr bwMode="auto">
            <a:xfrm>
              <a:off x="127" y="704"/>
              <a:ext cx="975" cy="325"/>
              <a:chOff x="0" y="0"/>
              <a:chExt cx="2472" cy="824"/>
            </a:xfrm>
          </p:grpSpPr>
          <p:sp>
            <p:nvSpPr>
              <p:cNvPr id="9295" name="Oval 38"/>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96" name="Oval 39"/>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92" name="Group 40"/>
            <p:cNvGrpSpPr>
              <a:grpSpLocks/>
            </p:cNvGrpSpPr>
            <p:nvPr/>
          </p:nvGrpSpPr>
          <p:grpSpPr bwMode="auto">
            <a:xfrm>
              <a:off x="293" y="264"/>
              <a:ext cx="644" cy="645"/>
              <a:chOff x="0" y="0"/>
              <a:chExt cx="644" cy="645"/>
            </a:xfrm>
          </p:grpSpPr>
          <p:sp>
            <p:nvSpPr>
              <p:cNvPr id="9293" name="Oval 41"/>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8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23" name="Text Box 43"/>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9224" name="Text Box 44"/>
          <p:cNvSpPr txBox="1">
            <a:spLocks noChangeArrowheads="1"/>
          </p:cNvSpPr>
          <p:nvPr/>
        </p:nvSpPr>
        <p:spPr bwMode="auto">
          <a:xfrm>
            <a:off x="2771775" y="148431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sp>
        <p:nvSpPr>
          <p:cNvPr id="9225" name="Text Box 45"/>
          <p:cNvSpPr txBox="1">
            <a:spLocks noChangeArrowheads="1"/>
          </p:cNvSpPr>
          <p:nvPr/>
        </p:nvSpPr>
        <p:spPr bwMode="auto">
          <a:xfrm>
            <a:off x="538163" y="3573463"/>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sp>
        <p:nvSpPr>
          <p:cNvPr id="9226" name="Text Box 46"/>
          <p:cNvSpPr txBox="1">
            <a:spLocks noChangeArrowheads="1"/>
          </p:cNvSpPr>
          <p:nvPr/>
        </p:nvSpPr>
        <p:spPr bwMode="auto">
          <a:xfrm>
            <a:off x="2555875" y="537368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业务实习</a:t>
            </a:r>
          </a:p>
        </p:txBody>
      </p:sp>
      <p:sp>
        <p:nvSpPr>
          <p:cNvPr id="9227" name="Text Box 47"/>
          <p:cNvSpPr txBox="1">
            <a:spLocks noChangeArrowheads="1"/>
          </p:cNvSpPr>
          <p:nvPr/>
        </p:nvSpPr>
        <p:spPr bwMode="auto">
          <a:xfrm>
            <a:off x="5580063" y="53482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课外活动</a:t>
            </a:r>
          </a:p>
        </p:txBody>
      </p:sp>
      <p:sp>
        <p:nvSpPr>
          <p:cNvPr id="9228" name="Text Box 48"/>
          <p:cNvSpPr txBox="1">
            <a:spLocks noChangeArrowheads="1"/>
          </p:cNvSpPr>
          <p:nvPr/>
        </p:nvSpPr>
        <p:spPr bwMode="auto">
          <a:xfrm>
            <a:off x="7162800" y="3500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sp>
        <p:nvSpPr>
          <p:cNvPr id="9229" name="Text Box 49"/>
          <p:cNvSpPr txBox="1">
            <a:spLocks noChangeArrowheads="1"/>
          </p:cNvSpPr>
          <p:nvPr/>
        </p:nvSpPr>
        <p:spPr bwMode="auto">
          <a:xfrm>
            <a:off x="5508625" y="15573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nvGrpSpPr>
          <p:cNvPr id="9230" name="Group 50"/>
          <p:cNvGrpSpPr>
            <a:grpSpLocks/>
          </p:cNvGrpSpPr>
          <p:nvPr/>
        </p:nvGrpSpPr>
        <p:grpSpPr bwMode="auto">
          <a:xfrm>
            <a:off x="2195513" y="549275"/>
            <a:ext cx="2520950" cy="2519363"/>
            <a:chOff x="0" y="0"/>
            <a:chExt cx="1588" cy="1587"/>
          </a:xfrm>
        </p:grpSpPr>
        <p:grpSp>
          <p:nvGrpSpPr>
            <p:cNvPr id="9281" name="Group 51"/>
            <p:cNvGrpSpPr>
              <a:grpSpLocks/>
            </p:cNvGrpSpPr>
            <p:nvPr/>
          </p:nvGrpSpPr>
          <p:grpSpPr bwMode="auto">
            <a:xfrm>
              <a:off x="0" y="0"/>
              <a:ext cx="1588" cy="1587"/>
              <a:chOff x="0" y="0"/>
              <a:chExt cx="1228" cy="1228"/>
            </a:xfrm>
          </p:grpSpPr>
          <p:sp>
            <p:nvSpPr>
              <p:cNvPr id="9283" name="Oval 52"/>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84" name="Group 53"/>
              <p:cNvGrpSpPr>
                <a:grpSpLocks/>
              </p:cNvGrpSpPr>
              <p:nvPr/>
            </p:nvGrpSpPr>
            <p:grpSpPr bwMode="auto">
              <a:xfrm>
                <a:off x="127" y="704"/>
                <a:ext cx="975" cy="325"/>
                <a:chOff x="0" y="0"/>
                <a:chExt cx="2472" cy="824"/>
              </a:xfrm>
            </p:grpSpPr>
            <p:sp>
              <p:nvSpPr>
                <p:cNvPr id="9288" name="Oval 54"/>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89" name="Oval 55"/>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85" name="Group 56"/>
              <p:cNvGrpSpPr>
                <a:grpSpLocks/>
              </p:cNvGrpSpPr>
              <p:nvPr/>
            </p:nvGrpSpPr>
            <p:grpSpPr bwMode="auto">
              <a:xfrm>
                <a:off x="293" y="264"/>
                <a:ext cx="644" cy="645"/>
                <a:chOff x="0" y="0"/>
                <a:chExt cx="644" cy="645"/>
              </a:xfrm>
            </p:grpSpPr>
            <p:sp>
              <p:nvSpPr>
                <p:cNvPr id="9286" name="Oval 57"/>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9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82" name="Text Box 59">
              <a:hlinkHover r:id="rId2"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grpSp>
      <p:grpSp>
        <p:nvGrpSpPr>
          <p:cNvPr id="9231" name="Group 60"/>
          <p:cNvGrpSpPr>
            <a:grpSpLocks/>
          </p:cNvGrpSpPr>
          <p:nvPr/>
        </p:nvGrpSpPr>
        <p:grpSpPr bwMode="auto">
          <a:xfrm>
            <a:off x="4932363" y="549275"/>
            <a:ext cx="2519362" cy="2519363"/>
            <a:chOff x="0" y="0"/>
            <a:chExt cx="1587" cy="1587"/>
          </a:xfrm>
        </p:grpSpPr>
        <p:grpSp>
          <p:nvGrpSpPr>
            <p:cNvPr id="9272" name="Group 61"/>
            <p:cNvGrpSpPr>
              <a:grpSpLocks/>
            </p:cNvGrpSpPr>
            <p:nvPr/>
          </p:nvGrpSpPr>
          <p:grpSpPr bwMode="auto">
            <a:xfrm>
              <a:off x="0" y="0"/>
              <a:ext cx="1587" cy="1587"/>
              <a:chOff x="0" y="0"/>
              <a:chExt cx="1228" cy="1228"/>
            </a:xfrm>
          </p:grpSpPr>
          <p:sp>
            <p:nvSpPr>
              <p:cNvPr id="9274" name="Oval 62"/>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75" name="Group 63"/>
              <p:cNvGrpSpPr>
                <a:grpSpLocks/>
              </p:cNvGrpSpPr>
              <p:nvPr/>
            </p:nvGrpSpPr>
            <p:grpSpPr bwMode="auto">
              <a:xfrm>
                <a:off x="127" y="704"/>
                <a:ext cx="975" cy="325"/>
                <a:chOff x="0" y="0"/>
                <a:chExt cx="2472" cy="824"/>
              </a:xfrm>
            </p:grpSpPr>
            <p:sp>
              <p:nvSpPr>
                <p:cNvPr id="9279" name="Oval 64"/>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80" name="Oval 65"/>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76" name="Group 66"/>
              <p:cNvGrpSpPr>
                <a:grpSpLocks/>
              </p:cNvGrpSpPr>
              <p:nvPr/>
            </p:nvGrpSpPr>
            <p:grpSpPr bwMode="auto">
              <a:xfrm>
                <a:off x="293" y="264"/>
                <a:ext cx="644" cy="645"/>
                <a:chOff x="0" y="0"/>
                <a:chExt cx="644" cy="645"/>
              </a:xfrm>
            </p:grpSpPr>
            <p:sp>
              <p:nvSpPr>
                <p:cNvPr id="9277" name="Oval 67"/>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0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73" name="Text Box 69">
              <a:hlinkHover r:id="rId3" action="ppaction://hlinksldjump"/>
            </p:cNvPr>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grpSp>
        <p:nvGrpSpPr>
          <p:cNvPr id="9232" name="Group 70"/>
          <p:cNvGrpSpPr>
            <a:grpSpLocks/>
          </p:cNvGrpSpPr>
          <p:nvPr/>
        </p:nvGrpSpPr>
        <p:grpSpPr bwMode="auto">
          <a:xfrm>
            <a:off x="6624638" y="2492375"/>
            <a:ext cx="2519362" cy="2519363"/>
            <a:chOff x="0" y="0"/>
            <a:chExt cx="1587" cy="1587"/>
          </a:xfrm>
        </p:grpSpPr>
        <p:grpSp>
          <p:nvGrpSpPr>
            <p:cNvPr id="9263" name="Group 71"/>
            <p:cNvGrpSpPr>
              <a:grpSpLocks/>
            </p:cNvGrpSpPr>
            <p:nvPr/>
          </p:nvGrpSpPr>
          <p:grpSpPr bwMode="auto">
            <a:xfrm>
              <a:off x="0" y="0"/>
              <a:ext cx="1587" cy="1587"/>
              <a:chOff x="0" y="0"/>
              <a:chExt cx="1228" cy="1228"/>
            </a:xfrm>
          </p:grpSpPr>
          <p:sp>
            <p:nvSpPr>
              <p:cNvPr id="9265" name="Oval 72"/>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66" name="Group 73"/>
              <p:cNvGrpSpPr>
                <a:grpSpLocks/>
              </p:cNvGrpSpPr>
              <p:nvPr/>
            </p:nvGrpSpPr>
            <p:grpSpPr bwMode="auto">
              <a:xfrm>
                <a:off x="127" y="704"/>
                <a:ext cx="975" cy="325"/>
                <a:chOff x="0" y="0"/>
                <a:chExt cx="2472" cy="824"/>
              </a:xfrm>
            </p:grpSpPr>
            <p:sp>
              <p:nvSpPr>
                <p:cNvPr id="9270" name="Oval 74"/>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71" name="Oval 75"/>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67" name="Group 76"/>
              <p:cNvGrpSpPr>
                <a:grpSpLocks/>
              </p:cNvGrpSpPr>
              <p:nvPr/>
            </p:nvGrpSpPr>
            <p:grpSpPr bwMode="auto">
              <a:xfrm>
                <a:off x="293" y="264"/>
                <a:ext cx="644" cy="645"/>
                <a:chOff x="0" y="0"/>
                <a:chExt cx="644" cy="645"/>
              </a:xfrm>
            </p:grpSpPr>
            <p:sp>
              <p:nvSpPr>
                <p:cNvPr id="9268" name="Oval 77"/>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1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64" name="Text Box 79">
              <a:hlinkHover r:id="rId4"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grpSp>
      <p:grpSp>
        <p:nvGrpSpPr>
          <p:cNvPr id="9233" name="Group 80"/>
          <p:cNvGrpSpPr>
            <a:grpSpLocks/>
          </p:cNvGrpSpPr>
          <p:nvPr/>
        </p:nvGrpSpPr>
        <p:grpSpPr bwMode="auto">
          <a:xfrm>
            <a:off x="5003800" y="4338638"/>
            <a:ext cx="2519363" cy="2519362"/>
            <a:chOff x="0" y="0"/>
            <a:chExt cx="1587" cy="1587"/>
          </a:xfrm>
        </p:grpSpPr>
        <p:grpSp>
          <p:nvGrpSpPr>
            <p:cNvPr id="9254" name="Group 81"/>
            <p:cNvGrpSpPr>
              <a:grpSpLocks/>
            </p:cNvGrpSpPr>
            <p:nvPr/>
          </p:nvGrpSpPr>
          <p:grpSpPr bwMode="auto">
            <a:xfrm>
              <a:off x="0" y="0"/>
              <a:ext cx="1587" cy="1587"/>
              <a:chOff x="0" y="0"/>
              <a:chExt cx="1228" cy="1228"/>
            </a:xfrm>
          </p:grpSpPr>
          <p:sp>
            <p:nvSpPr>
              <p:cNvPr id="9256" name="Oval 82"/>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57" name="Group 83"/>
              <p:cNvGrpSpPr>
                <a:grpSpLocks/>
              </p:cNvGrpSpPr>
              <p:nvPr/>
            </p:nvGrpSpPr>
            <p:grpSpPr bwMode="auto">
              <a:xfrm>
                <a:off x="127" y="704"/>
                <a:ext cx="975" cy="325"/>
                <a:chOff x="0" y="0"/>
                <a:chExt cx="2472" cy="824"/>
              </a:xfrm>
            </p:grpSpPr>
            <p:sp>
              <p:nvSpPr>
                <p:cNvPr id="9261" name="Oval 84"/>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62" name="Oval 85"/>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58" name="Group 86"/>
              <p:cNvGrpSpPr>
                <a:grpSpLocks/>
              </p:cNvGrpSpPr>
              <p:nvPr/>
            </p:nvGrpSpPr>
            <p:grpSpPr bwMode="auto">
              <a:xfrm>
                <a:off x="293" y="264"/>
                <a:ext cx="644" cy="645"/>
                <a:chOff x="0" y="0"/>
                <a:chExt cx="644" cy="645"/>
              </a:xfrm>
            </p:grpSpPr>
            <p:sp>
              <p:nvSpPr>
                <p:cNvPr id="9259" name="Oval 87"/>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2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55" name="Text Box 89">
              <a:hlinkHover r:id="rId5" action="ppaction://hlinksldjump"/>
            </p:cNvPr>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第二课堂</a:t>
              </a:r>
            </a:p>
          </p:txBody>
        </p:sp>
      </p:grpSp>
      <p:grpSp>
        <p:nvGrpSpPr>
          <p:cNvPr id="9234" name="Group 90"/>
          <p:cNvGrpSpPr>
            <a:grpSpLocks/>
          </p:cNvGrpSpPr>
          <p:nvPr/>
        </p:nvGrpSpPr>
        <p:grpSpPr bwMode="auto">
          <a:xfrm>
            <a:off x="2124075" y="4338638"/>
            <a:ext cx="2519363" cy="2519362"/>
            <a:chOff x="0" y="0"/>
            <a:chExt cx="1587" cy="1587"/>
          </a:xfrm>
        </p:grpSpPr>
        <p:grpSp>
          <p:nvGrpSpPr>
            <p:cNvPr id="9245" name="Group 91"/>
            <p:cNvGrpSpPr>
              <a:grpSpLocks/>
            </p:cNvGrpSpPr>
            <p:nvPr/>
          </p:nvGrpSpPr>
          <p:grpSpPr bwMode="auto">
            <a:xfrm>
              <a:off x="0" y="0"/>
              <a:ext cx="1587" cy="1587"/>
              <a:chOff x="0" y="0"/>
              <a:chExt cx="1228" cy="1228"/>
            </a:xfrm>
          </p:grpSpPr>
          <p:sp>
            <p:nvSpPr>
              <p:cNvPr id="9247" name="Oval 92"/>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48" name="Group 93"/>
              <p:cNvGrpSpPr>
                <a:grpSpLocks/>
              </p:cNvGrpSpPr>
              <p:nvPr/>
            </p:nvGrpSpPr>
            <p:grpSpPr bwMode="auto">
              <a:xfrm>
                <a:off x="127" y="704"/>
                <a:ext cx="975" cy="325"/>
                <a:chOff x="0" y="0"/>
                <a:chExt cx="2472" cy="824"/>
              </a:xfrm>
            </p:grpSpPr>
            <p:sp>
              <p:nvSpPr>
                <p:cNvPr id="9252" name="Oval 94"/>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53" name="Oval 95"/>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49" name="Group 96"/>
              <p:cNvGrpSpPr>
                <a:grpSpLocks/>
              </p:cNvGrpSpPr>
              <p:nvPr/>
            </p:nvGrpSpPr>
            <p:grpSpPr bwMode="auto">
              <a:xfrm>
                <a:off x="293" y="264"/>
                <a:ext cx="644" cy="645"/>
                <a:chOff x="0" y="0"/>
                <a:chExt cx="644" cy="645"/>
              </a:xfrm>
            </p:grpSpPr>
            <p:sp>
              <p:nvSpPr>
                <p:cNvPr id="9250" name="Oval 97"/>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3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46" name="Text Box 99">
              <a:hlinkClick r:id="rId6" action="ppaction://hlinksldjump"/>
            </p:cNvPr>
            <p:cNvSpPr txBox="1">
              <a:spLocks noChangeArrowheads="1"/>
            </p:cNvSpPr>
            <p:nvPr/>
          </p:nvSpPr>
          <p:spPr bwMode="auto">
            <a:xfrm>
              <a:off x="318"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chemeClr val="bg1"/>
                  </a:solidFill>
                  <a:ea typeface="华文行楷" panose="02010800040101010101" pitchFamily="2" charset="-122"/>
                </a:rPr>
                <a:t>大型活动安保</a:t>
              </a:r>
            </a:p>
          </p:txBody>
        </p:sp>
      </p:grpSp>
      <p:grpSp>
        <p:nvGrpSpPr>
          <p:cNvPr id="9235" name="Group 100"/>
          <p:cNvGrpSpPr>
            <a:grpSpLocks/>
          </p:cNvGrpSpPr>
          <p:nvPr/>
        </p:nvGrpSpPr>
        <p:grpSpPr bwMode="auto">
          <a:xfrm>
            <a:off x="0" y="2565400"/>
            <a:ext cx="2519363" cy="2519363"/>
            <a:chOff x="0" y="0"/>
            <a:chExt cx="1587" cy="1587"/>
          </a:xfrm>
        </p:grpSpPr>
        <p:grpSp>
          <p:nvGrpSpPr>
            <p:cNvPr id="9236" name="Group 101"/>
            <p:cNvGrpSpPr>
              <a:grpSpLocks/>
            </p:cNvGrpSpPr>
            <p:nvPr/>
          </p:nvGrpSpPr>
          <p:grpSpPr bwMode="auto">
            <a:xfrm>
              <a:off x="0" y="0"/>
              <a:ext cx="1587" cy="1587"/>
              <a:chOff x="0" y="0"/>
              <a:chExt cx="1228" cy="1228"/>
            </a:xfrm>
          </p:grpSpPr>
          <p:sp>
            <p:nvSpPr>
              <p:cNvPr id="9238" name="Oval 102"/>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9239" name="Group 103"/>
              <p:cNvGrpSpPr>
                <a:grpSpLocks/>
              </p:cNvGrpSpPr>
              <p:nvPr/>
            </p:nvGrpSpPr>
            <p:grpSpPr bwMode="auto">
              <a:xfrm>
                <a:off x="127" y="704"/>
                <a:ext cx="975" cy="325"/>
                <a:chOff x="0" y="0"/>
                <a:chExt cx="2472" cy="824"/>
              </a:xfrm>
            </p:grpSpPr>
            <p:sp>
              <p:nvSpPr>
                <p:cNvPr id="9243" name="Oval 104"/>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44" name="Oval 105"/>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9240" name="Group 106"/>
              <p:cNvGrpSpPr>
                <a:grpSpLocks/>
              </p:cNvGrpSpPr>
              <p:nvPr/>
            </p:nvGrpSpPr>
            <p:grpSpPr bwMode="auto">
              <a:xfrm>
                <a:off x="293" y="264"/>
                <a:ext cx="644" cy="645"/>
                <a:chOff x="0" y="0"/>
                <a:chExt cx="644" cy="645"/>
              </a:xfrm>
            </p:grpSpPr>
            <p:sp>
              <p:nvSpPr>
                <p:cNvPr id="9241" name="Oval 107"/>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4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9237" name="Text Box 109">
              <a:hlinkHover r:id="rId7"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zh-CN" altLang="en-US" smtClean="0"/>
          </a:p>
        </p:txBody>
      </p:sp>
      <p:sp>
        <p:nvSpPr>
          <p:cNvPr id="60419" name="Rectangle 3"/>
          <p:cNvSpPr>
            <a:spLocks noGrp="1" noChangeArrowheads="1"/>
          </p:cNvSpPr>
          <p:nvPr>
            <p:ph type="body" idx="1"/>
          </p:nvPr>
        </p:nvSpPr>
        <p:spPr/>
        <p:txBody>
          <a:bodyPr/>
          <a:lstStyle/>
          <a:p>
            <a:pPr eaLnBrk="1" hangingPunct="1"/>
            <a:endParaRPr lang="zh-CN" altLang="en-US" smtClean="0"/>
          </a:p>
        </p:txBody>
      </p:sp>
      <p:pic>
        <p:nvPicPr>
          <p:cNvPr id="61446" name="内容占位符 10"/>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578172" y="3573463"/>
            <a:ext cx="3696055"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图片 8"/>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23850" y="3571875"/>
            <a:ext cx="3743325" cy="245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图片 1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72039" y="1036637"/>
            <a:ext cx="3695136"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图片 7"/>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617187" y="1036638"/>
            <a:ext cx="3519601"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 Box 11"/>
          <p:cNvSpPr txBox="1">
            <a:spLocks noChangeArrowheads="1"/>
          </p:cNvSpPr>
          <p:nvPr/>
        </p:nvSpPr>
        <p:spPr bwMode="auto">
          <a:xfrm>
            <a:off x="5580063" y="188913"/>
            <a:ext cx="2917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3200" b="1">
                <a:solidFill>
                  <a:srgbClr val="3C78AA"/>
                </a:solidFill>
                <a:effectLst>
                  <a:outerShdw blurRad="38100" dist="38100" dir="2700000" algn="tl">
                    <a:srgbClr val="C0C0C0"/>
                  </a:outerShdw>
                </a:effectLst>
                <a:ea typeface="华文楷体" pitchFamily="2" charset="-122"/>
              </a:rPr>
              <a:t>大型活动安保</a:t>
            </a:r>
          </a:p>
        </p:txBody>
      </p:sp>
    </p:spTree>
    <p:extLst>
      <p:ext uri="{BB962C8B-B14F-4D97-AF65-F5344CB8AC3E}">
        <p14:creationId xmlns:p14="http://schemas.microsoft.com/office/powerpoint/2010/main" val="686172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ppt_x"/>
                                          </p:val>
                                        </p:tav>
                                        <p:tav tm="100000">
                                          <p:val>
                                            <p:strVal val="#ppt_x"/>
                                          </p:val>
                                        </p:tav>
                                      </p:tavLst>
                                    </p:anim>
                                    <p:anim calcmode="lin" valueType="num">
                                      <p:cBhvr additive="base">
                                        <p:cTn id="8" dur="500" fill="hold"/>
                                        <p:tgtEl>
                                          <p:spTgt spid="61446"/>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47"/>
                                        </p:tgtEl>
                                        <p:attrNameLst>
                                          <p:attrName>style.visibility</p:attrName>
                                        </p:attrNameLst>
                                      </p:cBhvr>
                                      <p:to>
                                        <p:strVal val="visible"/>
                                      </p:to>
                                    </p:set>
                                    <p:anim calcmode="lin" valueType="num">
                                      <p:cBhvr additive="base">
                                        <p:cTn id="11" dur="500" fill="hold"/>
                                        <p:tgtEl>
                                          <p:spTgt spid="61447"/>
                                        </p:tgtEl>
                                        <p:attrNameLst>
                                          <p:attrName>ppt_x</p:attrName>
                                        </p:attrNameLst>
                                      </p:cBhvr>
                                      <p:tavLst>
                                        <p:tav tm="0">
                                          <p:val>
                                            <p:strVal val="0-#ppt_w/2"/>
                                          </p:val>
                                        </p:tav>
                                        <p:tav tm="100000">
                                          <p:val>
                                            <p:strVal val="#ppt_x"/>
                                          </p:val>
                                        </p:tav>
                                      </p:tavLst>
                                    </p:anim>
                                    <p:anim calcmode="lin" valueType="num">
                                      <p:cBhvr additive="base">
                                        <p:cTn id="12" dur="500" fill="hold"/>
                                        <p:tgtEl>
                                          <p:spTgt spid="6144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1448"/>
                                        </p:tgtEl>
                                        <p:attrNameLst>
                                          <p:attrName>style.visibility</p:attrName>
                                        </p:attrNameLst>
                                      </p:cBhvr>
                                      <p:to>
                                        <p:strVal val="visible"/>
                                      </p:to>
                                    </p:set>
                                    <p:anim calcmode="lin" valueType="num">
                                      <p:cBhvr additive="base">
                                        <p:cTn id="15" dur="500" fill="hold"/>
                                        <p:tgtEl>
                                          <p:spTgt spid="61448"/>
                                        </p:tgtEl>
                                        <p:attrNameLst>
                                          <p:attrName>ppt_x</p:attrName>
                                        </p:attrNameLst>
                                      </p:cBhvr>
                                      <p:tavLst>
                                        <p:tav tm="0">
                                          <p:val>
                                            <p:strVal val="#ppt_x"/>
                                          </p:val>
                                        </p:tav>
                                        <p:tav tm="100000">
                                          <p:val>
                                            <p:strVal val="#ppt_x"/>
                                          </p:val>
                                        </p:tav>
                                      </p:tavLst>
                                    </p:anim>
                                    <p:anim calcmode="lin" valueType="num">
                                      <p:cBhvr additive="base">
                                        <p:cTn id="16" dur="500" fill="hold"/>
                                        <p:tgtEl>
                                          <p:spTgt spid="61448"/>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449"/>
                                        </p:tgtEl>
                                        <p:attrNameLst>
                                          <p:attrName>style.visibility</p:attrName>
                                        </p:attrNameLst>
                                      </p:cBhvr>
                                      <p:to>
                                        <p:strVal val="visible"/>
                                      </p:to>
                                    </p:set>
                                    <p:anim calcmode="lin" valueType="num">
                                      <p:cBhvr additive="base">
                                        <p:cTn id="19" dur="500" fill="hold"/>
                                        <p:tgtEl>
                                          <p:spTgt spid="61449"/>
                                        </p:tgtEl>
                                        <p:attrNameLst>
                                          <p:attrName>ppt_x</p:attrName>
                                        </p:attrNameLst>
                                      </p:cBhvr>
                                      <p:tavLst>
                                        <p:tav tm="0">
                                          <p:val>
                                            <p:strVal val="1+#ppt_w/2"/>
                                          </p:val>
                                        </p:tav>
                                        <p:tav tm="100000">
                                          <p:val>
                                            <p:strVal val="#ppt_x"/>
                                          </p:val>
                                        </p:tav>
                                      </p:tavLst>
                                    </p:anim>
                                    <p:anim calcmode="lin" valueType="num">
                                      <p:cBhvr additive="base">
                                        <p:cTn id="20" dur="500" fill="hold"/>
                                        <p:tgtEl>
                                          <p:spTgt spid="61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zh-CN" altLang="en-US" smtClean="0"/>
          </a:p>
        </p:txBody>
      </p:sp>
      <p:sp>
        <p:nvSpPr>
          <p:cNvPr id="63491" name="Rectangle 3"/>
          <p:cNvSpPr>
            <a:spLocks noGrp="1" noChangeArrowheads="1"/>
          </p:cNvSpPr>
          <p:nvPr>
            <p:ph type="body" idx="1"/>
          </p:nvPr>
        </p:nvSpPr>
        <p:spPr/>
        <p:txBody>
          <a:bodyPr/>
          <a:lstStyle/>
          <a:p>
            <a:pPr eaLnBrk="1" hangingPunct="1"/>
            <a:endParaRPr lang="zh-CN" altLang="en-US" smtClean="0"/>
          </a:p>
        </p:txBody>
      </p:sp>
      <p:sp>
        <p:nvSpPr>
          <p:cNvPr id="64518" name="AutoShape 6"/>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64519" name="Text Box 7"/>
          <p:cNvSpPr txBox="1">
            <a:spLocks noChangeArrowheads="1"/>
          </p:cNvSpPr>
          <p:nvPr/>
        </p:nvSpPr>
        <p:spPr bwMode="auto">
          <a:xfrm>
            <a:off x="1847850" y="2268538"/>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6</a:t>
            </a:r>
          </a:p>
        </p:txBody>
      </p:sp>
      <p:sp>
        <p:nvSpPr>
          <p:cNvPr id="64520" name="Text Box 8"/>
          <p:cNvSpPr txBox="1">
            <a:spLocks noChangeArrowheads="1"/>
          </p:cNvSpPr>
          <p:nvPr/>
        </p:nvSpPr>
        <p:spPr bwMode="auto">
          <a:xfrm>
            <a:off x="1677988" y="2897188"/>
            <a:ext cx="2405062"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zh-CN" altLang="en-US" sz="2400" b="1">
                <a:solidFill>
                  <a:srgbClr val="B2B2B2"/>
                </a:solidFill>
                <a:latin typeface="HY견고딕"/>
                <a:ea typeface="黑体" panose="02010609060101010101" pitchFamily="49" charset="-122"/>
              </a:rPr>
              <a:t>第六部分</a:t>
            </a:r>
          </a:p>
        </p:txBody>
      </p:sp>
      <p:grpSp>
        <p:nvGrpSpPr>
          <p:cNvPr id="64521" name="Group 9"/>
          <p:cNvGrpSpPr>
            <a:grpSpLocks/>
          </p:cNvGrpSpPr>
          <p:nvPr/>
        </p:nvGrpSpPr>
        <p:grpSpPr bwMode="auto">
          <a:xfrm>
            <a:off x="2124075" y="1989138"/>
            <a:ext cx="6719888" cy="2363787"/>
            <a:chOff x="0" y="0"/>
            <a:chExt cx="3606" cy="1723"/>
          </a:xfrm>
        </p:grpSpPr>
        <p:sp>
          <p:nvSpPr>
            <p:cNvPr id="63500" name="Line 10"/>
            <p:cNvSpPr>
              <a:spLocks noChangeShapeType="1"/>
            </p:cNvSpPr>
            <p:nvPr/>
          </p:nvSpPr>
          <p:spPr bwMode="auto">
            <a:xfrm>
              <a:off x="0" y="0"/>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1" name="Line 11"/>
            <p:cNvSpPr>
              <a:spLocks noChangeShapeType="1"/>
            </p:cNvSpPr>
            <p:nvPr/>
          </p:nvSpPr>
          <p:spPr bwMode="auto">
            <a:xfrm>
              <a:off x="0" y="1723"/>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2" name="Line 12"/>
            <p:cNvSpPr>
              <a:spLocks noChangeShapeType="1"/>
            </p:cNvSpPr>
            <p:nvPr/>
          </p:nvSpPr>
          <p:spPr bwMode="auto">
            <a:xfrm>
              <a:off x="862" y="589"/>
              <a:ext cx="2744" cy="0"/>
            </a:xfrm>
            <a:prstGeom prst="line">
              <a:avLst/>
            </a:prstGeom>
            <a:noFill/>
            <a:ln w="25400">
              <a:solidFill>
                <a:srgbClr val="FFFFFF">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4525" name="AutoShape 13"/>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64526" name="Text Box 14"/>
          <p:cNvSpPr txBox="1">
            <a:spLocks noChangeArrowheads="1"/>
          </p:cNvSpPr>
          <p:nvPr/>
        </p:nvSpPr>
        <p:spPr bwMode="auto">
          <a:xfrm>
            <a:off x="1835150" y="2276475"/>
            <a:ext cx="9350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6</a:t>
            </a:r>
          </a:p>
        </p:txBody>
      </p:sp>
      <p:sp>
        <p:nvSpPr>
          <p:cNvPr id="64527" name="Text Box 15"/>
          <p:cNvSpPr txBox="1">
            <a:spLocks noChangeArrowheads="1"/>
          </p:cNvSpPr>
          <p:nvPr/>
        </p:nvSpPr>
        <p:spPr bwMode="auto">
          <a:xfrm>
            <a:off x="3563938" y="2060575"/>
            <a:ext cx="4321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00">
                <a:solidFill>
                  <a:srgbClr val="DF5B5B"/>
                </a:solidFill>
                <a:ea typeface="华文行楷" panose="02010800040101010101" pitchFamily="2" charset="-122"/>
              </a:rPr>
              <a:t>中国人民公安大学</a:t>
            </a:r>
          </a:p>
        </p:txBody>
      </p:sp>
      <p:sp>
        <p:nvSpPr>
          <p:cNvPr id="64528" name="WordArt 16"/>
          <p:cNvSpPr>
            <a:spLocks noChangeArrowheads="1" noChangeShapeType="1"/>
          </p:cNvSpPr>
          <p:nvPr/>
        </p:nvSpPr>
        <p:spPr bwMode="auto">
          <a:xfrm>
            <a:off x="3924300" y="3141663"/>
            <a:ext cx="3455988" cy="935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F87B14"/>
                    </a:gs>
                    <a:gs pos="100000">
                      <a:srgbClr val="FAC176"/>
                    </a:gs>
                  </a:gsLst>
                  <a:lin ang="5400000" scaled="1"/>
                </a:gradFill>
                <a:effectLst>
                  <a:outerShdw dist="45791" dir="3378596" algn="ctr" rotWithShape="0">
                    <a:srgbClr val="4D4D4D">
                      <a:alpha val="79999"/>
                    </a:srgbClr>
                  </a:outerShdw>
                </a:effectLst>
                <a:latin typeface="宋体" panose="02010600030101010101" pitchFamily="2" charset="-122"/>
              </a:rPr>
              <a:t>招生简介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wheel(1)">
                                      <p:cBhvr>
                                        <p:cTn id="7" dur="500"/>
                                        <p:tgtEl>
                                          <p:spTgt spid="64518"/>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4519"/>
                                        </p:tgtEl>
                                        <p:attrNameLst>
                                          <p:attrName>style.visibility</p:attrName>
                                        </p:attrNameLst>
                                      </p:cBhvr>
                                      <p:to>
                                        <p:strVal val="visible"/>
                                      </p:to>
                                    </p:set>
                                    <p:anim calcmode="lin" valueType="num">
                                      <p:cBhvr>
                                        <p:cTn id="11" dur="500" fill="hold"/>
                                        <p:tgtEl>
                                          <p:spTgt spid="64519"/>
                                        </p:tgtEl>
                                        <p:attrNameLst>
                                          <p:attrName>ppt_w</p:attrName>
                                        </p:attrNameLst>
                                      </p:cBhvr>
                                      <p:tavLst>
                                        <p:tav tm="0">
                                          <p:val>
                                            <p:fltVal val="0"/>
                                          </p:val>
                                        </p:tav>
                                        <p:tav tm="100000">
                                          <p:val>
                                            <p:strVal val="#ppt_w"/>
                                          </p:val>
                                        </p:tav>
                                      </p:tavLst>
                                    </p:anim>
                                    <p:anim calcmode="lin" valueType="num">
                                      <p:cBhvr>
                                        <p:cTn id="12" dur="500" fill="hold"/>
                                        <p:tgtEl>
                                          <p:spTgt spid="64519"/>
                                        </p:tgtEl>
                                        <p:attrNameLst>
                                          <p:attrName>ppt_h</p:attrName>
                                        </p:attrNameLst>
                                      </p:cBhvr>
                                      <p:tavLst>
                                        <p:tav tm="0">
                                          <p:val>
                                            <p:fltVal val="0"/>
                                          </p:val>
                                        </p:tav>
                                        <p:tav tm="100000">
                                          <p:val>
                                            <p:strVal val="#ppt_h"/>
                                          </p:val>
                                        </p:tav>
                                      </p:tavLst>
                                    </p:anim>
                                    <p:animEffect transition="in" filter="fade">
                                      <p:cBhvr>
                                        <p:cTn id="13" dur="500"/>
                                        <p:tgtEl>
                                          <p:spTgt spid="64519"/>
                                        </p:tgtEl>
                                      </p:cBhvr>
                                    </p:animEffect>
                                  </p:childTnLst>
                                </p:cTn>
                              </p:par>
                            </p:childTnLst>
                          </p:cTn>
                        </p:par>
                        <p:par>
                          <p:cTn id="14" fill="hold" nodeType="afterGroup">
                            <p:stCondLst>
                              <p:cond delay="1000"/>
                            </p:stCondLst>
                            <p:childTnLst>
                              <p:par>
                                <p:cTn id="15" presetID="10" presetClass="exit" presetSubtype="0" fill="hold" grpId="1" nodeType="afterEffect">
                                  <p:stCondLst>
                                    <p:cond delay="0"/>
                                  </p:stCondLst>
                                  <p:childTnLst>
                                    <p:animEffect transition="out" filter="fade">
                                      <p:cBhvr>
                                        <p:cTn id="16" dur="500"/>
                                        <p:tgtEl>
                                          <p:spTgt spid="64519"/>
                                        </p:tgtEl>
                                      </p:cBhvr>
                                    </p:animEffect>
                                    <p:set>
                                      <p:cBhvr>
                                        <p:cTn id="17" dur="1" fill="hold">
                                          <p:stCondLst>
                                            <p:cond delay="499"/>
                                          </p:stCondLst>
                                        </p:cTn>
                                        <p:tgtEl>
                                          <p:spTgt spid="64519"/>
                                        </p:tgtEl>
                                        <p:attrNameLst>
                                          <p:attrName>style.visibility</p:attrName>
                                        </p:attrNameLst>
                                      </p:cBhvr>
                                      <p:to>
                                        <p:strVal val="hidden"/>
                                      </p:to>
                                    </p:set>
                                  </p:childTnLst>
                                </p:cTn>
                              </p:par>
                            </p:childTnLst>
                          </p:cTn>
                        </p:par>
                        <p:par>
                          <p:cTn id="18" fill="hold" nodeType="afterGroup">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64520"/>
                                        </p:tgtEl>
                                        <p:attrNameLst>
                                          <p:attrName>style.visibility</p:attrName>
                                        </p:attrNameLst>
                                      </p:cBhvr>
                                      <p:to>
                                        <p:strVal val="visible"/>
                                      </p:to>
                                    </p:set>
                                    <p:anim calcmode="discrete" valueType="clr">
                                      <p:cBhvr override="childStyle">
                                        <p:cTn id="21" dur="80"/>
                                        <p:tgtEl>
                                          <p:spTgt spid="6452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4520"/>
                                        </p:tgtEl>
                                        <p:attrNameLst>
                                          <p:attrName>fillcolor</p:attrName>
                                        </p:attrNameLst>
                                      </p:cBhvr>
                                      <p:tavLst>
                                        <p:tav tm="0">
                                          <p:val>
                                            <p:clrVal>
                                              <a:schemeClr val="accent2"/>
                                            </p:clrVal>
                                          </p:val>
                                        </p:tav>
                                        <p:tav tm="50000">
                                          <p:val>
                                            <p:clrVal>
                                              <a:schemeClr val="hlink"/>
                                            </p:clrVal>
                                          </p:val>
                                        </p:tav>
                                      </p:tavLst>
                                    </p:anim>
                                    <p:set>
                                      <p:cBhvr>
                                        <p:cTn id="23" dur="80"/>
                                        <p:tgtEl>
                                          <p:spTgt spid="64520"/>
                                        </p:tgtEl>
                                        <p:attrNameLst>
                                          <p:attrName>fill.type</p:attrName>
                                        </p:attrNameLst>
                                      </p:cBhvr>
                                      <p:to>
                                        <p:strVal val="solid"/>
                                      </p:to>
                                    </p:set>
                                  </p:childTnLst>
                                </p:cTn>
                              </p:par>
                            </p:childTnLst>
                          </p:cTn>
                        </p:par>
                        <p:par>
                          <p:cTn id="24" fill="hold" nodeType="afterGroup">
                            <p:stCondLst>
                              <p:cond delay="1700"/>
                            </p:stCondLst>
                            <p:childTnLst>
                              <p:par>
                                <p:cTn id="25" presetID="17" presetClass="entr" presetSubtype="10" fill="hold" nodeType="afterEffect">
                                  <p:stCondLst>
                                    <p:cond delay="0"/>
                                  </p:stCondLst>
                                  <p:childTnLst>
                                    <p:set>
                                      <p:cBhvr>
                                        <p:cTn id="26" dur="1" fill="hold">
                                          <p:stCondLst>
                                            <p:cond delay="0"/>
                                          </p:stCondLst>
                                        </p:cTn>
                                        <p:tgtEl>
                                          <p:spTgt spid="64521"/>
                                        </p:tgtEl>
                                        <p:attrNameLst>
                                          <p:attrName>style.visibility</p:attrName>
                                        </p:attrNameLst>
                                      </p:cBhvr>
                                      <p:to>
                                        <p:strVal val="visible"/>
                                      </p:to>
                                    </p:set>
                                    <p:anim calcmode="lin" valueType="num">
                                      <p:cBhvr>
                                        <p:cTn id="27" dur="500" fill="hold"/>
                                        <p:tgtEl>
                                          <p:spTgt spid="64521"/>
                                        </p:tgtEl>
                                        <p:attrNameLst>
                                          <p:attrName>ppt_w</p:attrName>
                                        </p:attrNameLst>
                                      </p:cBhvr>
                                      <p:tavLst>
                                        <p:tav tm="0">
                                          <p:val>
                                            <p:fltVal val="0"/>
                                          </p:val>
                                        </p:tav>
                                        <p:tav tm="100000">
                                          <p:val>
                                            <p:strVal val="#ppt_w"/>
                                          </p:val>
                                        </p:tav>
                                      </p:tavLst>
                                    </p:anim>
                                    <p:anim calcmode="lin" valueType="num">
                                      <p:cBhvr>
                                        <p:cTn id="28" dur="500" fill="hold"/>
                                        <p:tgtEl>
                                          <p:spTgt spid="64521"/>
                                        </p:tgtEl>
                                        <p:attrNameLst>
                                          <p:attrName>ppt_h</p:attrName>
                                        </p:attrNameLst>
                                      </p:cBhvr>
                                      <p:tavLst>
                                        <p:tav tm="0">
                                          <p:val>
                                            <p:strVal val="#ppt_h"/>
                                          </p:val>
                                        </p:tav>
                                        <p:tav tm="100000">
                                          <p:val>
                                            <p:strVal val="#ppt_h"/>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64525"/>
                                        </p:tgtEl>
                                        <p:attrNameLst>
                                          <p:attrName>style.visibility</p:attrName>
                                        </p:attrNameLst>
                                      </p:cBhvr>
                                      <p:to>
                                        <p:strVal val="visible"/>
                                      </p:to>
                                    </p:set>
                                    <p:animEffect transition="in" filter="wheel(1)">
                                      <p:cBhvr>
                                        <p:cTn id="31" dur="500"/>
                                        <p:tgtEl>
                                          <p:spTgt spid="64525"/>
                                        </p:tgtEl>
                                      </p:cBhvr>
                                    </p:animEffect>
                                  </p:childTnLst>
                                </p:cTn>
                              </p:par>
                            </p:childTnLst>
                          </p:cTn>
                        </p:par>
                        <p:par>
                          <p:cTn id="32" fill="hold" nodeType="afterGroup">
                            <p:stCondLst>
                              <p:cond delay="2200"/>
                            </p:stCondLst>
                            <p:childTnLst>
                              <p:par>
                                <p:cTn id="33" presetID="53" presetClass="entr" presetSubtype="0" fill="hold" grpId="0" nodeType="afterEffect">
                                  <p:stCondLst>
                                    <p:cond delay="0"/>
                                  </p:stCondLst>
                                  <p:childTnLst>
                                    <p:set>
                                      <p:cBhvr>
                                        <p:cTn id="34" dur="1" fill="hold">
                                          <p:stCondLst>
                                            <p:cond delay="0"/>
                                          </p:stCondLst>
                                        </p:cTn>
                                        <p:tgtEl>
                                          <p:spTgt spid="64526"/>
                                        </p:tgtEl>
                                        <p:attrNameLst>
                                          <p:attrName>style.visibility</p:attrName>
                                        </p:attrNameLst>
                                      </p:cBhvr>
                                      <p:to>
                                        <p:strVal val="visible"/>
                                      </p:to>
                                    </p:set>
                                    <p:anim calcmode="lin" valueType="num">
                                      <p:cBhvr>
                                        <p:cTn id="35" dur="500" fill="hold"/>
                                        <p:tgtEl>
                                          <p:spTgt spid="64526"/>
                                        </p:tgtEl>
                                        <p:attrNameLst>
                                          <p:attrName>ppt_w</p:attrName>
                                        </p:attrNameLst>
                                      </p:cBhvr>
                                      <p:tavLst>
                                        <p:tav tm="0">
                                          <p:val>
                                            <p:fltVal val="0"/>
                                          </p:val>
                                        </p:tav>
                                        <p:tav tm="100000">
                                          <p:val>
                                            <p:strVal val="#ppt_w"/>
                                          </p:val>
                                        </p:tav>
                                      </p:tavLst>
                                    </p:anim>
                                    <p:anim calcmode="lin" valueType="num">
                                      <p:cBhvr>
                                        <p:cTn id="36" dur="500" fill="hold"/>
                                        <p:tgtEl>
                                          <p:spTgt spid="64526"/>
                                        </p:tgtEl>
                                        <p:attrNameLst>
                                          <p:attrName>ppt_h</p:attrName>
                                        </p:attrNameLst>
                                      </p:cBhvr>
                                      <p:tavLst>
                                        <p:tav tm="0">
                                          <p:val>
                                            <p:fltVal val="0"/>
                                          </p:val>
                                        </p:tav>
                                        <p:tav tm="100000">
                                          <p:val>
                                            <p:strVal val="#ppt_h"/>
                                          </p:val>
                                        </p:tav>
                                      </p:tavLst>
                                    </p:anim>
                                    <p:animEffect transition="in" filter="fade">
                                      <p:cBhvr>
                                        <p:cTn id="37" dur="500"/>
                                        <p:tgtEl>
                                          <p:spTgt spid="64526"/>
                                        </p:tgtEl>
                                      </p:cBhvr>
                                    </p:animEffect>
                                  </p:childTnLst>
                                </p:cTn>
                              </p:par>
                            </p:childTnLst>
                          </p:cTn>
                        </p:par>
                        <p:par>
                          <p:cTn id="38" fill="hold" nodeType="afterGroup">
                            <p:stCondLst>
                              <p:cond delay="2700"/>
                            </p:stCondLst>
                            <p:childTnLst>
                              <p:par>
                                <p:cTn id="39" presetID="10" presetClass="exit" presetSubtype="0" fill="hold" grpId="1" nodeType="afterEffect">
                                  <p:stCondLst>
                                    <p:cond delay="0"/>
                                  </p:stCondLst>
                                  <p:childTnLst>
                                    <p:animEffect transition="out" filter="fade">
                                      <p:cBhvr>
                                        <p:cTn id="40" dur="500"/>
                                        <p:tgtEl>
                                          <p:spTgt spid="64526"/>
                                        </p:tgtEl>
                                      </p:cBhvr>
                                    </p:animEffect>
                                    <p:set>
                                      <p:cBhvr>
                                        <p:cTn id="41" dur="1" fill="hold">
                                          <p:stCondLst>
                                            <p:cond delay="499"/>
                                          </p:stCondLst>
                                        </p:cTn>
                                        <p:tgtEl>
                                          <p:spTgt spid="64526"/>
                                        </p:tgtEl>
                                        <p:attrNameLst>
                                          <p:attrName>style.visibility</p:attrName>
                                        </p:attrNameLst>
                                      </p:cBhvr>
                                      <p:to>
                                        <p:strVal val="hidden"/>
                                      </p:to>
                                    </p:set>
                                  </p:childTnLst>
                                </p:cTn>
                              </p:par>
                              <p:par>
                                <p:cTn id="42" presetID="30" presetClass="entr" presetSubtype="0" fill="hold" grpId="0" nodeType="withEffect">
                                  <p:stCondLst>
                                    <p:cond delay="0"/>
                                  </p:stCondLst>
                                  <p:childTnLst>
                                    <p:set>
                                      <p:cBhvr>
                                        <p:cTn id="43" dur="1" fill="hold">
                                          <p:stCondLst>
                                            <p:cond delay="0"/>
                                          </p:stCondLst>
                                        </p:cTn>
                                        <p:tgtEl>
                                          <p:spTgt spid="64527"/>
                                        </p:tgtEl>
                                        <p:attrNameLst>
                                          <p:attrName>style.visibility</p:attrName>
                                        </p:attrNameLst>
                                      </p:cBhvr>
                                      <p:to>
                                        <p:strVal val="visible"/>
                                      </p:to>
                                    </p:set>
                                    <p:animEffect transition="in" filter="fade">
                                      <p:cBhvr>
                                        <p:cTn id="44" dur="800" decel="100000"/>
                                        <p:tgtEl>
                                          <p:spTgt spid="64527"/>
                                        </p:tgtEl>
                                      </p:cBhvr>
                                    </p:animEffect>
                                    <p:anim calcmode="lin" valueType="num">
                                      <p:cBhvr>
                                        <p:cTn id="45" dur="800" decel="100000" fill="hold"/>
                                        <p:tgtEl>
                                          <p:spTgt spid="64527"/>
                                        </p:tgtEl>
                                        <p:attrNameLst>
                                          <p:attrName>style.rotation</p:attrName>
                                        </p:attrNameLst>
                                      </p:cBhvr>
                                      <p:tavLst>
                                        <p:tav tm="0">
                                          <p:val>
                                            <p:fltVal val="-90"/>
                                          </p:val>
                                        </p:tav>
                                        <p:tav tm="100000">
                                          <p:val>
                                            <p:fltVal val="0"/>
                                          </p:val>
                                        </p:tav>
                                      </p:tavLst>
                                    </p:anim>
                                    <p:anim calcmode="lin" valueType="num">
                                      <p:cBhvr>
                                        <p:cTn id="46" dur="800" decel="100000" fill="hold"/>
                                        <p:tgtEl>
                                          <p:spTgt spid="64527"/>
                                        </p:tgtEl>
                                        <p:attrNameLst>
                                          <p:attrName>ppt_x</p:attrName>
                                        </p:attrNameLst>
                                      </p:cBhvr>
                                      <p:tavLst>
                                        <p:tav tm="0">
                                          <p:val>
                                            <p:strVal val="#ppt_x+0.4"/>
                                          </p:val>
                                        </p:tav>
                                        <p:tav tm="100000">
                                          <p:val>
                                            <p:strVal val="#ppt_x-0.05"/>
                                          </p:val>
                                        </p:tav>
                                      </p:tavLst>
                                    </p:anim>
                                    <p:anim calcmode="lin" valueType="num">
                                      <p:cBhvr>
                                        <p:cTn id="47" dur="800" decel="100000" fill="hold"/>
                                        <p:tgtEl>
                                          <p:spTgt spid="64527"/>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64527"/>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64527"/>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64528"/>
                                        </p:tgtEl>
                                        <p:attrNameLst>
                                          <p:attrName>style.visibility</p:attrName>
                                        </p:attrNameLst>
                                      </p:cBhvr>
                                      <p:to>
                                        <p:strVal val="visible"/>
                                      </p:to>
                                    </p:set>
                                    <p:animEffect transition="in" filter="fade">
                                      <p:cBhvr>
                                        <p:cTn id="52" dur="800" decel="100000"/>
                                        <p:tgtEl>
                                          <p:spTgt spid="64528"/>
                                        </p:tgtEl>
                                      </p:cBhvr>
                                    </p:animEffect>
                                    <p:anim calcmode="lin" valueType="num">
                                      <p:cBhvr>
                                        <p:cTn id="53" dur="800" decel="100000" fill="hold"/>
                                        <p:tgtEl>
                                          <p:spTgt spid="64528"/>
                                        </p:tgtEl>
                                        <p:attrNameLst>
                                          <p:attrName>style.rotation</p:attrName>
                                        </p:attrNameLst>
                                      </p:cBhvr>
                                      <p:tavLst>
                                        <p:tav tm="0">
                                          <p:val>
                                            <p:fltVal val="-90"/>
                                          </p:val>
                                        </p:tav>
                                        <p:tav tm="100000">
                                          <p:val>
                                            <p:fltVal val="0"/>
                                          </p:val>
                                        </p:tav>
                                      </p:tavLst>
                                    </p:anim>
                                    <p:anim calcmode="lin" valueType="num">
                                      <p:cBhvr>
                                        <p:cTn id="54" dur="800" decel="100000" fill="hold"/>
                                        <p:tgtEl>
                                          <p:spTgt spid="64528"/>
                                        </p:tgtEl>
                                        <p:attrNameLst>
                                          <p:attrName>ppt_x</p:attrName>
                                        </p:attrNameLst>
                                      </p:cBhvr>
                                      <p:tavLst>
                                        <p:tav tm="0">
                                          <p:val>
                                            <p:strVal val="#ppt_x+0.4"/>
                                          </p:val>
                                        </p:tav>
                                        <p:tav tm="100000">
                                          <p:val>
                                            <p:strVal val="#ppt_x-0.05"/>
                                          </p:val>
                                        </p:tav>
                                      </p:tavLst>
                                    </p:anim>
                                    <p:anim calcmode="lin" valueType="num">
                                      <p:cBhvr>
                                        <p:cTn id="55" dur="800" decel="100000" fill="hold"/>
                                        <p:tgtEl>
                                          <p:spTgt spid="64528"/>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4528"/>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45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utoUpdateAnimBg="0"/>
      <p:bldP spid="64519" grpId="1" autoUpdateAnimBg="0"/>
      <p:bldP spid="64520" grpId="0" autoUpdateAnimBg="0"/>
      <p:bldP spid="64525" grpId="0" animBg="1"/>
      <p:bldP spid="64526" grpId="0" autoUpdateAnimBg="0"/>
      <p:bldP spid="64526" grpId="1" autoUpdateAnimBg="0"/>
      <p:bldP spid="64527" grpId="0" autoUpdateAnimBg="0"/>
      <p:bldP spid="6452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43" name="WordArt 107"/>
          <p:cNvSpPr>
            <a:spLocks noChangeArrowheads="1" noChangeShapeType="1"/>
          </p:cNvSpPr>
          <p:nvPr/>
        </p:nvSpPr>
        <p:spPr bwMode="auto">
          <a:xfrm>
            <a:off x="1547664" y="1052736"/>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smtClean="0">
                <a:solidFill>
                  <a:srgbClr val="336699"/>
                </a:solidFill>
                <a:effectLst>
                  <a:outerShdw dist="45791" dir="2021404" algn="ctr" rotWithShape="0">
                    <a:srgbClr val="B2B2B2">
                      <a:alpha val="79999"/>
                    </a:srgbClr>
                  </a:outerShdw>
                </a:effectLst>
                <a:latin typeface="宋体"/>
                <a:ea typeface="宋体"/>
              </a:rPr>
              <a:t>2016</a:t>
            </a:r>
            <a:r>
              <a:rPr lang="zh-CN" altLang="en-US" sz="3600" dirty="0" smtClean="0">
                <a:solidFill>
                  <a:srgbClr val="336699"/>
                </a:solidFill>
                <a:effectLst>
                  <a:outerShdw dist="45791" dir="2021404" algn="ctr" rotWithShape="0">
                    <a:srgbClr val="B2B2B2">
                      <a:alpha val="79999"/>
                    </a:srgbClr>
                  </a:outerShdw>
                </a:effectLst>
                <a:latin typeface="宋体"/>
                <a:ea typeface="宋体"/>
              </a:rPr>
              <a:t>年</a:t>
            </a:r>
            <a:r>
              <a:rPr lang="zh-CN" altLang="en-US" sz="3600" dirty="0">
                <a:solidFill>
                  <a:srgbClr val="336699"/>
                </a:solidFill>
                <a:effectLst>
                  <a:outerShdw dist="45791" dir="2021404" algn="ctr" rotWithShape="0">
                    <a:srgbClr val="B2B2B2">
                      <a:alpha val="79999"/>
                    </a:srgbClr>
                  </a:outerShdw>
                </a:effectLst>
                <a:latin typeface="宋体"/>
                <a:ea typeface="宋体"/>
              </a:rPr>
              <a:t>普通高等教育本科分省分专业招生计划</a:t>
            </a:r>
          </a:p>
        </p:txBody>
      </p:sp>
      <p:sp>
        <p:nvSpPr>
          <p:cNvPr id="64515" name="表格占位符 1"/>
          <p:cNvSpPr>
            <a:spLocks noGrp="1" noTextEdit="1"/>
          </p:cNvSpPr>
          <p:nvPr>
            <p:ph type="tbl" idx="1"/>
          </p:nvPr>
        </p:nvSpPr>
        <p:spPr/>
      </p:sp>
      <p:pic>
        <p:nvPicPr>
          <p:cNvPr id="3" name="图片 2"/>
          <p:cNvPicPr>
            <a:picLocks noChangeAspect="1"/>
          </p:cNvPicPr>
          <p:nvPr/>
        </p:nvPicPr>
        <p:blipFill>
          <a:blip r:embed="rId2"/>
          <a:stretch>
            <a:fillRect/>
          </a:stretch>
        </p:blipFill>
        <p:spPr>
          <a:xfrm>
            <a:off x="107504" y="1625352"/>
            <a:ext cx="8784976" cy="5044008"/>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43" name="WordArt 107"/>
          <p:cNvSpPr>
            <a:spLocks noChangeArrowheads="1" noChangeShapeType="1"/>
          </p:cNvSpPr>
          <p:nvPr/>
        </p:nvSpPr>
        <p:spPr bwMode="auto">
          <a:xfrm>
            <a:off x="1547664" y="1052736"/>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smtClean="0">
                <a:solidFill>
                  <a:srgbClr val="336699"/>
                </a:solidFill>
                <a:effectLst>
                  <a:outerShdw dist="45791" dir="2021404" algn="ctr" rotWithShape="0">
                    <a:srgbClr val="B2B2B2">
                      <a:alpha val="79999"/>
                    </a:srgbClr>
                  </a:outerShdw>
                </a:effectLst>
                <a:latin typeface="宋体"/>
                <a:ea typeface="宋体"/>
              </a:rPr>
              <a:t>2016</a:t>
            </a:r>
            <a:r>
              <a:rPr lang="zh-CN" altLang="en-US" sz="3600" dirty="0" smtClean="0">
                <a:solidFill>
                  <a:srgbClr val="336699"/>
                </a:solidFill>
                <a:effectLst>
                  <a:outerShdw dist="45791" dir="2021404" algn="ctr" rotWithShape="0">
                    <a:srgbClr val="B2B2B2">
                      <a:alpha val="79999"/>
                    </a:srgbClr>
                  </a:outerShdw>
                </a:effectLst>
                <a:latin typeface="宋体"/>
                <a:ea typeface="宋体"/>
              </a:rPr>
              <a:t>年</a:t>
            </a:r>
            <a:r>
              <a:rPr lang="zh-CN" altLang="en-US" sz="3600" dirty="0">
                <a:solidFill>
                  <a:srgbClr val="336699"/>
                </a:solidFill>
                <a:effectLst>
                  <a:outerShdw dist="45791" dir="2021404" algn="ctr" rotWithShape="0">
                    <a:srgbClr val="B2B2B2">
                      <a:alpha val="79999"/>
                    </a:srgbClr>
                  </a:outerShdw>
                </a:effectLst>
                <a:latin typeface="宋体"/>
                <a:ea typeface="宋体"/>
              </a:rPr>
              <a:t>普通高等教育本科分省分专业招生计划</a:t>
            </a:r>
          </a:p>
        </p:txBody>
      </p:sp>
      <p:pic>
        <p:nvPicPr>
          <p:cNvPr id="4" name="表格占位符 3"/>
          <p:cNvPicPr>
            <a:picLocks noGrp="1" noChangeAspect="1"/>
          </p:cNvPicPr>
          <p:nvPr>
            <p:ph type="tbl" idx="1"/>
          </p:nvPr>
        </p:nvPicPr>
        <p:blipFill>
          <a:blip r:embed="rId2"/>
          <a:stretch>
            <a:fillRect/>
          </a:stretch>
        </p:blipFill>
        <p:spPr>
          <a:xfrm>
            <a:off x="251520" y="1600200"/>
            <a:ext cx="8568951" cy="506916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WordArt 107"/>
          <p:cNvSpPr>
            <a:spLocks noChangeArrowheads="1" noChangeShapeType="1"/>
          </p:cNvSpPr>
          <p:nvPr/>
        </p:nvSpPr>
        <p:spPr bwMode="auto">
          <a:xfrm>
            <a:off x="1258888" y="1125538"/>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sz="3600" kern="10">
              <a:solidFill>
                <a:srgbClr val="336699"/>
              </a:solidFill>
              <a:effectLst>
                <a:outerShdw dist="45791" dir="2021404" algn="ctr" rotWithShape="0">
                  <a:srgbClr val="B2B2B2">
                    <a:alpha val="79999"/>
                  </a:srgbClr>
                </a:outerShdw>
              </a:effectLst>
              <a:latin typeface="宋体" panose="02010600030101010101" pitchFamily="2" charset="-122"/>
            </a:endParaRPr>
          </a:p>
        </p:txBody>
      </p:sp>
      <p:sp>
        <p:nvSpPr>
          <p:cNvPr id="11" name="WordArt 107"/>
          <p:cNvSpPr>
            <a:spLocks noChangeArrowheads="1" noChangeShapeType="1"/>
          </p:cNvSpPr>
          <p:nvPr/>
        </p:nvSpPr>
        <p:spPr bwMode="auto">
          <a:xfrm>
            <a:off x="1547664" y="1052736"/>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smtClean="0">
                <a:solidFill>
                  <a:srgbClr val="336699"/>
                </a:solidFill>
                <a:effectLst>
                  <a:outerShdw dist="45791" dir="2021404" algn="ctr" rotWithShape="0">
                    <a:srgbClr val="B2B2B2">
                      <a:alpha val="79999"/>
                    </a:srgbClr>
                  </a:outerShdw>
                </a:effectLst>
                <a:latin typeface="宋体"/>
                <a:ea typeface="宋体"/>
              </a:rPr>
              <a:t>2016</a:t>
            </a:r>
            <a:r>
              <a:rPr lang="zh-CN" altLang="en-US" sz="3600" dirty="0" smtClean="0">
                <a:solidFill>
                  <a:srgbClr val="336699"/>
                </a:solidFill>
                <a:effectLst>
                  <a:outerShdw dist="45791" dir="2021404" algn="ctr" rotWithShape="0">
                    <a:srgbClr val="B2B2B2">
                      <a:alpha val="79999"/>
                    </a:srgbClr>
                  </a:outerShdw>
                </a:effectLst>
                <a:latin typeface="宋体"/>
                <a:ea typeface="宋体"/>
              </a:rPr>
              <a:t>年</a:t>
            </a:r>
            <a:r>
              <a:rPr lang="zh-CN" altLang="en-US" sz="3600" dirty="0">
                <a:solidFill>
                  <a:srgbClr val="336699"/>
                </a:solidFill>
                <a:effectLst>
                  <a:outerShdw dist="45791" dir="2021404" algn="ctr" rotWithShape="0">
                    <a:srgbClr val="B2B2B2">
                      <a:alpha val="79999"/>
                    </a:srgbClr>
                  </a:outerShdw>
                </a:effectLst>
                <a:latin typeface="宋体"/>
                <a:ea typeface="宋体"/>
              </a:rPr>
              <a:t>面向贫困地区定向招生专项计划</a:t>
            </a:r>
          </a:p>
        </p:txBody>
      </p:sp>
      <p:pic>
        <p:nvPicPr>
          <p:cNvPr id="3" name="表格占位符 2"/>
          <p:cNvPicPr>
            <a:picLocks noGrp="1" noChangeAspect="1"/>
          </p:cNvPicPr>
          <p:nvPr>
            <p:ph type="tbl" idx="1"/>
          </p:nvPr>
        </p:nvPicPr>
        <p:blipFill>
          <a:blip r:embed="rId2"/>
          <a:stretch>
            <a:fillRect/>
          </a:stretch>
        </p:blipFill>
        <p:spPr>
          <a:xfrm>
            <a:off x="179512" y="1655540"/>
            <a:ext cx="8856984" cy="501382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0" name="Group 4"/>
          <p:cNvGraphicFramePr>
            <a:graphicFrameLocks noGrp="1"/>
          </p:cNvGraphicFramePr>
          <p:nvPr>
            <p:ph idx="1"/>
          </p:nvPr>
        </p:nvGraphicFramePr>
        <p:xfrm>
          <a:off x="457200" y="1600200"/>
          <a:ext cx="8229600" cy="4633912"/>
        </p:xfrm>
        <a:graphic>
          <a:graphicData uri="http://schemas.openxmlformats.org/drawingml/2006/table">
            <a:tbl>
              <a:tblPr/>
              <a:tblGrid>
                <a:gridCol w="863600"/>
                <a:gridCol w="835025"/>
                <a:gridCol w="903288"/>
                <a:gridCol w="1125537"/>
                <a:gridCol w="1477963"/>
                <a:gridCol w="1547812"/>
                <a:gridCol w="1476375"/>
              </a:tblGrid>
              <a:tr h="310502">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rgbClr val="000000"/>
                        </a:solidFill>
                        <a:effectLst/>
                        <a:latin typeface="宋体" pitchFamily="2" charset="-122"/>
                        <a:ea typeface="宋体" pitchFamily="2" charset="-122"/>
                      </a:endParaRPr>
                    </a:p>
                  </a:txBody>
                  <a:tcPr marL="5655" marR="5655" marT="5656"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09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00"/>
                          </a:solidFill>
                          <a:effectLst/>
                          <a:latin typeface="宋体" pitchFamily="2" charset="-122"/>
                          <a:ea typeface="宋体" pitchFamily="2" charset="-122"/>
                        </a:rPr>
                        <a:t>序号</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省份</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科类</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一本线</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录取最高分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录取最低分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录取平均分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rPr>
                        <a:t>安徽</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rPr>
                        <a:t>文科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smtClean="0">
                          <a:solidFill>
                            <a:srgbClr val="000000"/>
                          </a:solidFill>
                          <a:effectLst/>
                          <a:latin typeface="仿宋_GB2312"/>
                          <a:ea typeface="宋体" panose="02010600030101010101" pitchFamily="2" charset="-122"/>
                        </a:rPr>
                        <a:t>638</a:t>
                      </a:r>
                      <a:endParaRPr lang="en-US" altLang="zh-CN" sz="18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rPr>
                        <a:t>理科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2</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rPr>
                        <a:t>北京</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rPr>
                        <a:t>文科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rPr>
                        <a:t>理科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3</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福建</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宋体" panose="02010600030101010101" pitchFamily="2" charset="-122"/>
                          <a:ea typeface="宋体" panose="02010600030101010101" pitchFamily="2" charset="-122"/>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4</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甘肃</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5</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广东</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6</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广西</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宋体" panose="02010600030101010101" pitchFamily="2" charset="-122"/>
                          <a:ea typeface="宋体" panose="02010600030101010101" pitchFamily="2" charset="-122"/>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43" name="WordArt 107"/>
          <p:cNvSpPr>
            <a:spLocks noChangeArrowheads="1" noChangeShapeType="1"/>
          </p:cNvSpPr>
          <p:nvPr/>
        </p:nvSpPr>
        <p:spPr bwMode="auto">
          <a:xfrm>
            <a:off x="1258888" y="1125538"/>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a:solidFill>
                  <a:srgbClr val="336699"/>
                </a:solidFill>
                <a:effectLst>
                  <a:outerShdw dist="45791" dir="2021404" algn="ctr" rotWithShape="0">
                    <a:srgbClr val="B2B2B2">
                      <a:alpha val="79999"/>
                    </a:srgbClr>
                  </a:outerShdw>
                </a:effectLst>
                <a:latin typeface="宋体"/>
                <a:ea typeface="宋体"/>
              </a:rPr>
              <a:t>2015</a:t>
            </a:r>
            <a:r>
              <a:rPr lang="zh-CN" altLang="en-US" sz="3600" dirty="0">
                <a:solidFill>
                  <a:srgbClr val="336699"/>
                </a:solidFill>
                <a:effectLst>
                  <a:outerShdw dist="45791" dir="2021404" algn="ctr" rotWithShape="0">
                    <a:srgbClr val="B2B2B2">
                      <a:alpha val="79999"/>
                    </a:srgbClr>
                  </a:outerShdw>
                </a:effectLst>
                <a:latin typeface="宋体"/>
                <a:ea typeface="宋体"/>
              </a:rPr>
              <a:t>年各省录取分数线</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4" name="Group 4"/>
          <p:cNvGraphicFramePr>
            <a:graphicFrameLocks noGrp="1"/>
          </p:cNvGraphicFramePr>
          <p:nvPr>
            <p:ph idx="1"/>
          </p:nvPr>
        </p:nvGraphicFramePr>
        <p:xfrm>
          <a:off x="457200" y="1600200"/>
          <a:ext cx="8229600" cy="4633912"/>
        </p:xfrm>
        <a:graphic>
          <a:graphicData uri="http://schemas.openxmlformats.org/drawingml/2006/table">
            <a:tbl>
              <a:tblPr/>
              <a:tblGrid>
                <a:gridCol w="863600"/>
                <a:gridCol w="835025"/>
                <a:gridCol w="903288"/>
                <a:gridCol w="1266825"/>
                <a:gridCol w="1476375"/>
                <a:gridCol w="1477962"/>
                <a:gridCol w="1406525"/>
              </a:tblGrid>
              <a:tr h="310502">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rgbClr val="000000"/>
                        </a:solidFill>
                        <a:effectLst/>
                        <a:latin typeface="宋体" pitchFamily="2" charset="-122"/>
                        <a:ea typeface="宋体" pitchFamily="2" charset="-122"/>
                      </a:endParaRPr>
                    </a:p>
                  </a:txBody>
                  <a:tcPr marL="5655" marR="5655" marT="5656"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09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序号</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省份</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科类</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一本线</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录取最高分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录取最低分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录取平均分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7</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贵州</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8</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海南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9</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河北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smtClean="0">
                          <a:solidFill>
                            <a:srgbClr val="000000"/>
                          </a:solidFill>
                          <a:effectLst/>
                          <a:latin typeface="仿宋_GB2312"/>
                          <a:ea typeface="宋体" panose="02010600030101010101" pitchFamily="2" charset="-122"/>
                        </a:rPr>
                        <a:t>652</a:t>
                      </a:r>
                      <a:endParaRPr lang="en-US" altLang="zh-CN" sz="18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河南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11</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黑龙江</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12</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湖北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667" name="WordArt 107"/>
          <p:cNvSpPr>
            <a:spLocks noChangeArrowheads="1" noChangeShapeType="1"/>
          </p:cNvSpPr>
          <p:nvPr/>
        </p:nvSpPr>
        <p:spPr bwMode="auto">
          <a:xfrm>
            <a:off x="1258888" y="1125538"/>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a:solidFill>
                  <a:srgbClr val="336699"/>
                </a:solidFill>
                <a:effectLst>
                  <a:outerShdw dist="45791" dir="2021404" algn="ctr" rotWithShape="0">
                    <a:srgbClr val="B2B2B2">
                      <a:alpha val="79999"/>
                    </a:srgbClr>
                  </a:outerShdw>
                </a:effectLst>
                <a:latin typeface="宋体"/>
                <a:ea typeface="宋体"/>
              </a:rPr>
              <a:t>2015</a:t>
            </a:r>
            <a:r>
              <a:rPr lang="zh-CN" altLang="en-US" sz="3600" dirty="0">
                <a:solidFill>
                  <a:srgbClr val="336699"/>
                </a:solidFill>
                <a:effectLst>
                  <a:outerShdw dist="45791" dir="2021404" algn="ctr" rotWithShape="0">
                    <a:srgbClr val="B2B2B2">
                      <a:alpha val="79999"/>
                    </a:srgbClr>
                  </a:outerShdw>
                </a:effectLst>
                <a:latin typeface="宋体"/>
                <a:ea typeface="宋体"/>
              </a:rPr>
              <a:t>年各省录取分数线</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8" name="Group 4"/>
          <p:cNvGraphicFramePr>
            <a:graphicFrameLocks noGrp="1"/>
          </p:cNvGraphicFramePr>
          <p:nvPr>
            <p:ph idx="1"/>
          </p:nvPr>
        </p:nvGraphicFramePr>
        <p:xfrm>
          <a:off x="457200" y="1600200"/>
          <a:ext cx="8229600" cy="4633912"/>
        </p:xfrm>
        <a:graphic>
          <a:graphicData uri="http://schemas.openxmlformats.org/drawingml/2006/table">
            <a:tbl>
              <a:tblPr/>
              <a:tblGrid>
                <a:gridCol w="863600"/>
                <a:gridCol w="835025"/>
                <a:gridCol w="903288"/>
                <a:gridCol w="1266825"/>
                <a:gridCol w="1476375"/>
                <a:gridCol w="1477962"/>
                <a:gridCol w="1406525"/>
              </a:tblGrid>
              <a:tr h="310502">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rgbClr val="000000"/>
                        </a:solidFill>
                        <a:effectLst/>
                        <a:latin typeface="宋体" pitchFamily="2" charset="-122"/>
                        <a:ea typeface="宋体" pitchFamily="2" charset="-122"/>
                      </a:endParaRPr>
                    </a:p>
                  </a:txBody>
                  <a:tcPr marL="5655" marR="5655" marT="5656"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09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序号</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省份</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科类</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一本线</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录取最高分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录取最低分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录取平均分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13</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湖南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14</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吉林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dirty="0" smtClean="0">
                          <a:solidFill>
                            <a:srgbClr val="000000"/>
                          </a:solidFill>
                          <a:effectLst/>
                          <a:latin typeface="仿宋_GB2312"/>
                          <a:ea typeface="宋体" panose="02010600030101010101" pitchFamily="2" charset="-122"/>
                        </a:rPr>
                        <a:t>645</a:t>
                      </a:r>
                      <a:endParaRPr lang="en-US" sz="18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15</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江苏</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16</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江西</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17</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辽宁</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18</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内蒙古</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91" name="WordArt 107"/>
          <p:cNvSpPr>
            <a:spLocks noChangeArrowheads="1" noChangeShapeType="1"/>
          </p:cNvSpPr>
          <p:nvPr/>
        </p:nvSpPr>
        <p:spPr bwMode="auto">
          <a:xfrm>
            <a:off x="1258888" y="1125538"/>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a:solidFill>
                  <a:srgbClr val="336699"/>
                </a:solidFill>
                <a:effectLst>
                  <a:outerShdw dist="45791" dir="2021404" algn="ctr" rotWithShape="0">
                    <a:srgbClr val="B2B2B2">
                      <a:alpha val="79999"/>
                    </a:srgbClr>
                  </a:outerShdw>
                </a:effectLst>
                <a:latin typeface="宋体"/>
                <a:ea typeface="宋体"/>
              </a:rPr>
              <a:t>2015</a:t>
            </a:r>
            <a:r>
              <a:rPr lang="zh-CN" altLang="en-US" sz="3600" dirty="0">
                <a:solidFill>
                  <a:srgbClr val="336699"/>
                </a:solidFill>
                <a:effectLst>
                  <a:outerShdw dist="45791" dir="2021404" algn="ctr" rotWithShape="0">
                    <a:srgbClr val="B2B2B2">
                      <a:alpha val="79999"/>
                    </a:srgbClr>
                  </a:outerShdw>
                </a:effectLst>
                <a:latin typeface="宋体"/>
                <a:ea typeface="宋体"/>
              </a:rPr>
              <a:t>年各省录取分数线</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2" name="Group 4"/>
          <p:cNvGraphicFramePr>
            <a:graphicFrameLocks noGrp="1"/>
          </p:cNvGraphicFramePr>
          <p:nvPr>
            <p:ph idx="1"/>
          </p:nvPr>
        </p:nvGraphicFramePr>
        <p:xfrm>
          <a:off x="457200" y="1600200"/>
          <a:ext cx="8229600" cy="4633912"/>
        </p:xfrm>
        <a:graphic>
          <a:graphicData uri="http://schemas.openxmlformats.org/drawingml/2006/table">
            <a:tbl>
              <a:tblPr/>
              <a:tblGrid>
                <a:gridCol w="863600"/>
                <a:gridCol w="835025"/>
                <a:gridCol w="903288"/>
                <a:gridCol w="1266825"/>
                <a:gridCol w="1476375"/>
                <a:gridCol w="1477962"/>
                <a:gridCol w="1406525"/>
              </a:tblGrid>
              <a:tr h="310502">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rgbClr val="000000"/>
                        </a:solidFill>
                        <a:effectLst/>
                        <a:latin typeface="宋体" pitchFamily="2" charset="-122"/>
                        <a:ea typeface="宋体" pitchFamily="2" charset="-122"/>
                      </a:endParaRPr>
                    </a:p>
                  </a:txBody>
                  <a:tcPr marL="5655" marR="5655" marT="5656"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09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序号</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省份</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科类</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一本线</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录取最高分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录取最低分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录取平均分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19</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宁夏</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20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青海</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21</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山东</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22</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山西</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smtClean="0">
                          <a:solidFill>
                            <a:srgbClr val="000000"/>
                          </a:solidFill>
                          <a:effectLst/>
                          <a:latin typeface="仿宋_GB2312"/>
                          <a:ea typeface="宋体" panose="02010600030101010101" pitchFamily="2" charset="-122"/>
                        </a:rPr>
                        <a:t>516</a:t>
                      </a:r>
                      <a:endParaRPr lang="en-US" altLang="zh-CN" sz="20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23</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陕西</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smtClean="0">
                          <a:solidFill>
                            <a:srgbClr val="000000"/>
                          </a:solidFill>
                          <a:effectLst/>
                          <a:latin typeface="仿宋_GB2312"/>
                          <a:ea typeface="宋体" panose="02010600030101010101" pitchFamily="2" charset="-122"/>
                        </a:rPr>
                        <a:t>480</a:t>
                      </a:r>
                      <a:endParaRPr lang="en-US" altLang="zh-CN" sz="20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宋体" pitchFamily="2" charset="-122"/>
                          <a:ea typeface="宋体" pitchFamily="2" charset="-122"/>
                        </a:rPr>
                        <a:t>24</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上海</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7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000000"/>
                          </a:solidFill>
                          <a:effectLst/>
                          <a:latin typeface="仿宋_GB2312"/>
                          <a:ea typeface="宋体" panose="02010600030101010101" pitchFamily="2" charset="-122"/>
                        </a:rPr>
                        <a:t>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000000"/>
                          </a:solidFill>
                          <a:effectLst/>
                          <a:latin typeface="仿宋_GB2312"/>
                          <a:ea typeface="宋体" panose="02010600030101010101" pitchFamily="2" charset="-122"/>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715" name="WordArt 107"/>
          <p:cNvSpPr>
            <a:spLocks noChangeArrowheads="1" noChangeShapeType="1"/>
          </p:cNvSpPr>
          <p:nvPr/>
        </p:nvSpPr>
        <p:spPr bwMode="auto">
          <a:xfrm>
            <a:off x="1258888" y="1125538"/>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a:solidFill>
                  <a:srgbClr val="336699"/>
                </a:solidFill>
                <a:effectLst>
                  <a:outerShdw dist="45791" dir="2021404" algn="ctr" rotWithShape="0">
                    <a:srgbClr val="B2B2B2">
                      <a:alpha val="79999"/>
                    </a:srgbClr>
                  </a:outerShdw>
                </a:effectLst>
                <a:latin typeface="宋体"/>
                <a:ea typeface="宋体"/>
              </a:rPr>
              <a:t>2015</a:t>
            </a:r>
            <a:r>
              <a:rPr lang="zh-CN" altLang="en-US" sz="3600" dirty="0">
                <a:solidFill>
                  <a:srgbClr val="336699"/>
                </a:solidFill>
                <a:effectLst>
                  <a:outerShdw dist="45791" dir="2021404" algn="ctr" rotWithShape="0">
                    <a:srgbClr val="B2B2B2">
                      <a:alpha val="79999"/>
                    </a:srgbClr>
                  </a:outerShdw>
                </a:effectLst>
                <a:latin typeface="宋体"/>
                <a:ea typeface="宋体"/>
              </a:rPr>
              <a:t>年各省录取分数线</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6" name="Group 4"/>
          <p:cNvGraphicFramePr>
            <a:graphicFrameLocks noGrp="1"/>
          </p:cNvGraphicFramePr>
          <p:nvPr>
            <p:ph idx="1"/>
          </p:nvPr>
        </p:nvGraphicFramePr>
        <p:xfrm>
          <a:off x="457200" y="1600200"/>
          <a:ext cx="8229600" cy="5172072"/>
        </p:xfrm>
        <a:graphic>
          <a:graphicData uri="http://schemas.openxmlformats.org/drawingml/2006/table">
            <a:tbl>
              <a:tblPr/>
              <a:tblGrid>
                <a:gridCol w="863600"/>
                <a:gridCol w="836613"/>
                <a:gridCol w="901700"/>
                <a:gridCol w="1266825"/>
                <a:gridCol w="1476375"/>
                <a:gridCol w="1477962"/>
                <a:gridCol w="1406525"/>
              </a:tblGrid>
              <a:tr h="310497">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rgbClr val="000000"/>
                        </a:solidFill>
                        <a:effectLst/>
                        <a:latin typeface="宋体" pitchFamily="2" charset="-122"/>
                        <a:ea typeface="宋体" pitchFamily="2" charset="-122"/>
                      </a:endParaRPr>
                    </a:p>
                  </a:txBody>
                  <a:tcPr marL="5655" marR="5655" marT="5656"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604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序号</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省份</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科类</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一本线</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录取最高分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pitchFamily="2" charset="-122"/>
                          <a:ea typeface="宋体" pitchFamily="2" charset="-122"/>
                        </a:rPr>
                        <a:t>录取最低分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宋体" pitchFamily="2" charset="-122"/>
                          <a:ea typeface="宋体" pitchFamily="2" charset="-122"/>
                        </a:rPr>
                        <a:t>录取平均分</a:t>
                      </a:r>
                    </a:p>
                  </a:txBody>
                  <a:tcPr marL="5655" marR="5655" marT="56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25</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四川</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26</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天津</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smtClean="0">
                          <a:solidFill>
                            <a:srgbClr val="000000"/>
                          </a:solidFill>
                          <a:effectLst/>
                          <a:latin typeface="仿宋_GB2312"/>
                          <a:ea typeface="宋体" panose="02010600030101010101" pitchFamily="2" charset="-122"/>
                        </a:rPr>
                        <a:t>621</a:t>
                      </a:r>
                      <a:endParaRPr lang="en-US" altLang="zh-CN" sz="18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27</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西藏</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440/325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597</a:t>
                      </a:r>
                      <a:r>
                        <a:rPr lang="zh-CN" altLang="en-US" sz="1800" b="0" i="0" u="none" strike="noStrike">
                          <a:solidFill>
                            <a:srgbClr val="000000"/>
                          </a:solidFill>
                          <a:effectLst/>
                          <a:latin typeface="仿宋_GB2312"/>
                          <a:ea typeface="宋体" panose="02010600030101010101" pitchFamily="2" charset="-122"/>
                        </a:rPr>
                        <a:t>汉</a:t>
                      </a:r>
                      <a:r>
                        <a:rPr lang="en-US" altLang="zh-CN" sz="1800" b="0" i="0" u="none" strike="noStrike">
                          <a:solidFill>
                            <a:srgbClr val="000000"/>
                          </a:solidFill>
                          <a:effectLst/>
                          <a:latin typeface="仿宋_GB2312"/>
                          <a:ea typeface="宋体" panose="02010600030101010101" pitchFamily="2" charset="-122"/>
                        </a:rPr>
                        <a:t>/350</a:t>
                      </a:r>
                      <a:r>
                        <a:rPr lang="zh-CN" altLang="en-US" sz="1800" b="0" i="0" u="none" strike="noStrike">
                          <a:solidFill>
                            <a:srgbClr val="000000"/>
                          </a:solidFill>
                          <a:effectLst/>
                          <a:latin typeface="仿宋_GB2312"/>
                          <a:ea typeface="宋体" panose="02010600030101010101" pitchFamily="2" charset="-122"/>
                        </a:rPr>
                        <a:t>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441</a:t>
                      </a:r>
                      <a:r>
                        <a:rPr lang="zh-CN" altLang="en-US" sz="1800" b="0" i="0" u="none" strike="noStrike">
                          <a:solidFill>
                            <a:srgbClr val="000000"/>
                          </a:solidFill>
                          <a:effectLst/>
                          <a:latin typeface="仿宋_GB2312"/>
                          <a:ea typeface="宋体" panose="02010600030101010101" pitchFamily="2" charset="-122"/>
                        </a:rPr>
                        <a:t>汉</a:t>
                      </a:r>
                      <a:r>
                        <a:rPr lang="en-US" altLang="zh-CN" sz="1800" b="0" i="0" u="none" strike="noStrike">
                          <a:solidFill>
                            <a:srgbClr val="000000"/>
                          </a:solidFill>
                          <a:effectLst/>
                          <a:latin typeface="仿宋_GB2312"/>
                          <a:ea typeface="宋体" panose="02010600030101010101" pitchFamily="2" charset="-122"/>
                        </a:rPr>
                        <a:t>/337</a:t>
                      </a:r>
                      <a:r>
                        <a:rPr lang="zh-CN" altLang="en-US" sz="1800" b="0" i="0" u="none" strike="noStrike">
                          <a:solidFill>
                            <a:srgbClr val="000000"/>
                          </a:solidFill>
                          <a:effectLst/>
                          <a:latin typeface="仿宋_GB2312"/>
                          <a:ea typeface="宋体" panose="02010600030101010101" pitchFamily="2" charset="-122"/>
                        </a:rPr>
                        <a:t>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宋体" panose="02010600030101010101" pitchFamily="2" charset="-122"/>
                          <a:ea typeface="宋体" panose="02010600030101010101" pitchFamily="2" charset="-122"/>
                        </a:rPr>
                        <a:t>518</a:t>
                      </a:r>
                      <a:r>
                        <a:rPr lang="zh-CN" altLang="en-US" sz="1800" b="0" i="0" u="none" strike="noStrike">
                          <a:solidFill>
                            <a:srgbClr val="000000"/>
                          </a:solidFill>
                          <a:effectLst/>
                          <a:latin typeface="宋体" panose="02010600030101010101" pitchFamily="2" charset="-122"/>
                          <a:ea typeface="宋体" panose="02010600030101010101" pitchFamily="2" charset="-122"/>
                        </a:rPr>
                        <a:t>汉</a:t>
                      </a:r>
                      <a:r>
                        <a:rPr lang="en-US" altLang="zh-CN" sz="1800" b="0" i="0" u="none" strike="noStrike">
                          <a:solidFill>
                            <a:srgbClr val="000000"/>
                          </a:solidFill>
                          <a:effectLst/>
                          <a:latin typeface="宋体" panose="02010600030101010101" pitchFamily="2" charset="-122"/>
                          <a:ea typeface="宋体" panose="02010600030101010101" pitchFamily="2" charset="-122"/>
                        </a:rPr>
                        <a:t>/345</a:t>
                      </a:r>
                      <a:r>
                        <a:rPr lang="zh-CN" altLang="en-US" sz="1800" b="0" i="0" u="none" strike="noStrike">
                          <a:solidFill>
                            <a:srgbClr val="000000"/>
                          </a:solidFill>
                          <a:effectLst/>
                          <a:latin typeface="宋体" panose="02010600030101010101" pitchFamily="2" charset="-122"/>
                          <a:ea typeface="宋体" panose="02010600030101010101" pitchFamily="2" charset="-122"/>
                        </a:rPr>
                        <a:t>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420/280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540</a:t>
                      </a:r>
                      <a:r>
                        <a:rPr lang="zh-CN" altLang="en-US" sz="1800" b="0" i="0" u="none" strike="noStrike">
                          <a:solidFill>
                            <a:srgbClr val="000000"/>
                          </a:solidFill>
                          <a:effectLst/>
                          <a:latin typeface="仿宋_GB2312"/>
                          <a:ea typeface="宋体" panose="02010600030101010101" pitchFamily="2" charset="-122"/>
                        </a:rPr>
                        <a:t>汉</a:t>
                      </a:r>
                      <a:r>
                        <a:rPr lang="en-US" altLang="zh-CN" sz="1800" b="0" i="0" u="none" strike="noStrike">
                          <a:solidFill>
                            <a:srgbClr val="000000"/>
                          </a:solidFill>
                          <a:effectLst/>
                          <a:latin typeface="仿宋_GB2312"/>
                          <a:ea typeface="宋体" panose="02010600030101010101" pitchFamily="2" charset="-122"/>
                        </a:rPr>
                        <a:t>/307</a:t>
                      </a:r>
                      <a:r>
                        <a:rPr lang="zh-CN" altLang="en-US" sz="1800" b="0" i="0" u="none" strike="noStrike">
                          <a:solidFill>
                            <a:srgbClr val="000000"/>
                          </a:solidFill>
                          <a:effectLst/>
                          <a:latin typeface="仿宋_GB2312"/>
                          <a:ea typeface="宋体" panose="02010600030101010101" pitchFamily="2" charset="-122"/>
                        </a:rPr>
                        <a:t>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451</a:t>
                      </a:r>
                      <a:r>
                        <a:rPr lang="zh-CN" altLang="en-US" sz="1800" b="0" i="0" u="none" strike="noStrike">
                          <a:solidFill>
                            <a:srgbClr val="000000"/>
                          </a:solidFill>
                          <a:effectLst/>
                          <a:latin typeface="仿宋_GB2312"/>
                          <a:ea typeface="宋体" panose="02010600030101010101" pitchFamily="2" charset="-122"/>
                        </a:rPr>
                        <a:t>汉</a:t>
                      </a:r>
                      <a:r>
                        <a:rPr lang="en-US" altLang="zh-CN" sz="1800" b="0" i="0" u="none" strike="noStrike">
                          <a:solidFill>
                            <a:srgbClr val="000000"/>
                          </a:solidFill>
                          <a:effectLst/>
                          <a:latin typeface="仿宋_GB2312"/>
                          <a:ea typeface="宋体" panose="02010600030101010101" pitchFamily="2" charset="-122"/>
                        </a:rPr>
                        <a:t>/280</a:t>
                      </a:r>
                      <a:r>
                        <a:rPr lang="zh-CN" altLang="en-US" sz="1800" b="0" i="0" u="none" strike="noStrike">
                          <a:solidFill>
                            <a:srgbClr val="000000"/>
                          </a:solidFill>
                          <a:effectLst/>
                          <a:latin typeface="仿宋_GB2312"/>
                          <a:ea typeface="宋体" panose="02010600030101010101" pitchFamily="2" charset="-122"/>
                        </a:rPr>
                        <a:t>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宋体" panose="02010600030101010101" pitchFamily="2" charset="-122"/>
                          <a:ea typeface="宋体" panose="02010600030101010101" pitchFamily="2" charset="-122"/>
                        </a:rPr>
                        <a:t>493</a:t>
                      </a:r>
                      <a:r>
                        <a:rPr lang="zh-CN" altLang="en-US" sz="1800" b="0" i="0" u="none" strike="noStrike">
                          <a:solidFill>
                            <a:srgbClr val="000000"/>
                          </a:solidFill>
                          <a:effectLst/>
                          <a:latin typeface="宋体" panose="02010600030101010101" pitchFamily="2" charset="-122"/>
                          <a:ea typeface="宋体" panose="02010600030101010101" pitchFamily="2" charset="-122"/>
                        </a:rPr>
                        <a:t>汉</a:t>
                      </a:r>
                      <a:r>
                        <a:rPr lang="en-US" altLang="zh-CN" sz="1800" b="0" i="0" u="none" strike="noStrike">
                          <a:solidFill>
                            <a:srgbClr val="000000"/>
                          </a:solidFill>
                          <a:effectLst/>
                          <a:latin typeface="宋体" panose="02010600030101010101" pitchFamily="2" charset="-122"/>
                          <a:ea typeface="宋体" panose="02010600030101010101" pitchFamily="2" charset="-122"/>
                        </a:rPr>
                        <a:t>/310</a:t>
                      </a:r>
                      <a:r>
                        <a:rPr lang="zh-CN" altLang="en-US" sz="1800" b="0" i="0" u="none" strike="noStrike">
                          <a:solidFill>
                            <a:srgbClr val="000000"/>
                          </a:solidFill>
                          <a:effectLst/>
                          <a:latin typeface="宋体" panose="02010600030101010101" pitchFamily="2" charset="-122"/>
                          <a:ea typeface="宋体" panose="02010600030101010101" pitchFamily="2" charset="-122"/>
                        </a:rPr>
                        <a:t>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28</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新疆</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29</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云南</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smtClean="0">
                          <a:solidFill>
                            <a:srgbClr val="000000"/>
                          </a:solidFill>
                          <a:effectLst/>
                          <a:latin typeface="仿宋_GB2312"/>
                          <a:ea typeface="宋体" panose="02010600030101010101" pitchFamily="2" charset="-122"/>
                        </a:rPr>
                        <a:t>548</a:t>
                      </a:r>
                      <a:endParaRPr lang="en-US" altLang="zh-CN" sz="1800" b="0" i="0" u="none" strike="noStrike" dirty="0">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30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浙江</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宋体" pitchFamily="2" charset="-122"/>
                          <a:ea typeface="宋体" pitchFamily="2" charset="-122"/>
                        </a:rPr>
                        <a:t>31</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重庆</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文科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smtClean="0">
                          <a:solidFill>
                            <a:srgbClr val="000000"/>
                          </a:solidFill>
                          <a:effectLst/>
                          <a:latin typeface="仿宋_GB2312"/>
                          <a:ea typeface="宋体" panose="02010600030101010101" pitchFamily="2" charset="-122"/>
                        </a:rPr>
                        <a:t>631</a:t>
                      </a:r>
                      <a:endParaRPr lang="en-US" altLang="zh-CN" sz="1800" b="0" i="0" u="none" strike="noStrike">
                        <a:solidFill>
                          <a:srgbClr val="000000"/>
                        </a:solidFill>
                        <a:effectLst/>
                        <a:latin typeface="仿宋_GB231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6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宋体" pitchFamily="2" charset="-122"/>
                          <a:ea typeface="宋体" pitchFamily="2" charset="-122"/>
                        </a:rPr>
                        <a:t>理科</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仿宋_GB2312"/>
                          <a:ea typeface="宋体" panose="02010600030101010101" pitchFamily="2" charset="-122"/>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仿宋_GB2312"/>
                          <a:ea typeface="宋体" panose="02010600030101010101" pitchFamily="2" charset="-122"/>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9753" name="WordArt 121"/>
          <p:cNvSpPr>
            <a:spLocks noChangeArrowheads="1" noChangeShapeType="1"/>
          </p:cNvSpPr>
          <p:nvPr/>
        </p:nvSpPr>
        <p:spPr bwMode="auto">
          <a:xfrm>
            <a:off x="1258888" y="1125538"/>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zh-CN" altLang="en-US" sz="3600" dirty="0">
                <a:solidFill>
                  <a:srgbClr val="336699"/>
                </a:solidFill>
                <a:effectLst>
                  <a:outerShdw dist="45791" dir="2021404" algn="ctr" rotWithShape="0">
                    <a:srgbClr val="B2B2B2">
                      <a:alpha val="79999"/>
                    </a:srgbClr>
                  </a:outerShdw>
                </a:effectLst>
                <a:latin typeface="宋体"/>
                <a:ea typeface="宋体"/>
              </a:rPr>
              <a:t>公安大学</a:t>
            </a:r>
            <a:r>
              <a:rPr lang="en-US" altLang="zh-CN" sz="3600" dirty="0">
                <a:solidFill>
                  <a:srgbClr val="336699"/>
                </a:solidFill>
                <a:effectLst>
                  <a:outerShdw dist="45791" dir="2021404" algn="ctr" rotWithShape="0">
                    <a:srgbClr val="B2B2B2">
                      <a:alpha val="79999"/>
                    </a:srgbClr>
                  </a:outerShdw>
                </a:effectLst>
                <a:latin typeface="宋体"/>
                <a:ea typeface="宋体"/>
              </a:rPr>
              <a:t>2015</a:t>
            </a:r>
            <a:r>
              <a:rPr lang="zh-CN" altLang="en-US" sz="3600" dirty="0">
                <a:solidFill>
                  <a:srgbClr val="336699"/>
                </a:solidFill>
                <a:effectLst>
                  <a:outerShdw dist="45791" dir="2021404" algn="ctr" rotWithShape="0">
                    <a:srgbClr val="B2B2B2">
                      <a:alpha val="79999"/>
                    </a:srgbClr>
                  </a:outerShdw>
                </a:effectLst>
                <a:latin typeface="宋体"/>
                <a:ea typeface="宋体"/>
              </a:rPr>
              <a:t>年各省录取分数线</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2195513" y="549275"/>
            <a:ext cx="2520950" cy="2519363"/>
            <a:chOff x="0" y="0"/>
            <a:chExt cx="1228" cy="1228"/>
          </a:xfrm>
        </p:grpSpPr>
        <p:sp>
          <p:nvSpPr>
            <p:cNvPr id="10350" name="Oval 4"/>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51" name="Group 5"/>
            <p:cNvGrpSpPr>
              <a:grpSpLocks/>
            </p:cNvGrpSpPr>
            <p:nvPr/>
          </p:nvGrpSpPr>
          <p:grpSpPr bwMode="auto">
            <a:xfrm>
              <a:off x="127" y="704"/>
              <a:ext cx="975" cy="325"/>
              <a:chOff x="0" y="0"/>
              <a:chExt cx="2472" cy="824"/>
            </a:xfrm>
          </p:grpSpPr>
          <p:sp>
            <p:nvSpPr>
              <p:cNvPr id="10355" name="Oval 6"/>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56" name="Oval 7"/>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52" name="Group 8"/>
            <p:cNvGrpSpPr>
              <a:grpSpLocks/>
            </p:cNvGrpSpPr>
            <p:nvPr/>
          </p:nvGrpSpPr>
          <p:grpSpPr bwMode="auto">
            <a:xfrm>
              <a:off x="293" y="264"/>
              <a:ext cx="644" cy="645"/>
              <a:chOff x="0" y="0"/>
              <a:chExt cx="644" cy="645"/>
            </a:xfrm>
          </p:grpSpPr>
          <p:sp>
            <p:nvSpPr>
              <p:cNvPr id="10353" name="Oval 9"/>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7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1275" name="Group 11"/>
          <p:cNvGrpSpPr>
            <a:grpSpLocks/>
          </p:cNvGrpSpPr>
          <p:nvPr/>
        </p:nvGrpSpPr>
        <p:grpSpPr bwMode="auto">
          <a:xfrm>
            <a:off x="2051050" y="4338638"/>
            <a:ext cx="2519363" cy="2519362"/>
            <a:chOff x="0" y="0"/>
            <a:chExt cx="1228" cy="1228"/>
          </a:xfrm>
        </p:grpSpPr>
        <p:sp>
          <p:nvSpPr>
            <p:cNvPr id="10343" name="Oval 12"/>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44" name="Group 13"/>
            <p:cNvGrpSpPr>
              <a:grpSpLocks/>
            </p:cNvGrpSpPr>
            <p:nvPr/>
          </p:nvGrpSpPr>
          <p:grpSpPr bwMode="auto">
            <a:xfrm>
              <a:off x="127" y="704"/>
              <a:ext cx="975" cy="325"/>
              <a:chOff x="0" y="0"/>
              <a:chExt cx="2472" cy="824"/>
            </a:xfrm>
          </p:grpSpPr>
          <p:sp>
            <p:nvSpPr>
              <p:cNvPr id="10348" name="Oval 14"/>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49" name="Oval 15"/>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45" name="Group 16"/>
            <p:cNvGrpSpPr>
              <a:grpSpLocks/>
            </p:cNvGrpSpPr>
            <p:nvPr/>
          </p:nvGrpSpPr>
          <p:grpSpPr bwMode="auto">
            <a:xfrm>
              <a:off x="293" y="264"/>
              <a:ext cx="644" cy="645"/>
              <a:chOff x="0" y="0"/>
              <a:chExt cx="644" cy="645"/>
            </a:xfrm>
          </p:grpSpPr>
          <p:sp>
            <p:nvSpPr>
              <p:cNvPr id="10346" name="Oval 17"/>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0244" name="Group 19"/>
          <p:cNvGrpSpPr>
            <a:grpSpLocks/>
          </p:cNvGrpSpPr>
          <p:nvPr/>
        </p:nvGrpSpPr>
        <p:grpSpPr bwMode="auto">
          <a:xfrm>
            <a:off x="0" y="2565400"/>
            <a:ext cx="2519363" cy="2519363"/>
            <a:chOff x="0" y="0"/>
            <a:chExt cx="1228" cy="1228"/>
          </a:xfrm>
        </p:grpSpPr>
        <p:sp>
          <p:nvSpPr>
            <p:cNvPr id="10336" name="Oval 2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37" name="Group 21"/>
            <p:cNvGrpSpPr>
              <a:grpSpLocks/>
            </p:cNvGrpSpPr>
            <p:nvPr/>
          </p:nvGrpSpPr>
          <p:grpSpPr bwMode="auto">
            <a:xfrm>
              <a:off x="127" y="704"/>
              <a:ext cx="975" cy="325"/>
              <a:chOff x="0" y="0"/>
              <a:chExt cx="2472" cy="824"/>
            </a:xfrm>
          </p:grpSpPr>
          <p:sp>
            <p:nvSpPr>
              <p:cNvPr id="10341" name="Oval 2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42" name="Oval 2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38" name="Group 24"/>
            <p:cNvGrpSpPr>
              <a:grpSpLocks/>
            </p:cNvGrpSpPr>
            <p:nvPr/>
          </p:nvGrpSpPr>
          <p:grpSpPr bwMode="auto">
            <a:xfrm>
              <a:off x="293" y="264"/>
              <a:ext cx="644" cy="645"/>
              <a:chOff x="0" y="0"/>
              <a:chExt cx="644" cy="645"/>
            </a:xfrm>
          </p:grpSpPr>
          <p:sp>
            <p:nvSpPr>
              <p:cNvPr id="10339" name="Oval 2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9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0245" name="Group 27"/>
          <p:cNvGrpSpPr>
            <a:grpSpLocks/>
          </p:cNvGrpSpPr>
          <p:nvPr/>
        </p:nvGrpSpPr>
        <p:grpSpPr bwMode="auto">
          <a:xfrm>
            <a:off x="4932363" y="549275"/>
            <a:ext cx="2519362" cy="2519363"/>
            <a:chOff x="0" y="0"/>
            <a:chExt cx="1228" cy="1228"/>
          </a:xfrm>
        </p:grpSpPr>
        <p:sp>
          <p:nvSpPr>
            <p:cNvPr id="10329" name="Oval 28"/>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30" name="Group 29"/>
            <p:cNvGrpSpPr>
              <a:grpSpLocks/>
            </p:cNvGrpSpPr>
            <p:nvPr/>
          </p:nvGrpSpPr>
          <p:grpSpPr bwMode="auto">
            <a:xfrm>
              <a:off x="127" y="704"/>
              <a:ext cx="975" cy="325"/>
              <a:chOff x="0" y="0"/>
              <a:chExt cx="2472" cy="824"/>
            </a:xfrm>
          </p:grpSpPr>
          <p:sp>
            <p:nvSpPr>
              <p:cNvPr id="10334" name="Oval 30"/>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35" name="Oval 31"/>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31" name="Group 32"/>
            <p:cNvGrpSpPr>
              <a:grpSpLocks/>
            </p:cNvGrpSpPr>
            <p:nvPr/>
          </p:nvGrpSpPr>
          <p:grpSpPr bwMode="auto">
            <a:xfrm>
              <a:off x="293" y="264"/>
              <a:ext cx="644" cy="645"/>
              <a:chOff x="0" y="0"/>
              <a:chExt cx="644" cy="645"/>
            </a:xfrm>
          </p:grpSpPr>
          <p:sp>
            <p:nvSpPr>
              <p:cNvPr id="10332" name="Oval 33"/>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9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0246" name="Group 35"/>
          <p:cNvGrpSpPr>
            <a:grpSpLocks/>
          </p:cNvGrpSpPr>
          <p:nvPr/>
        </p:nvGrpSpPr>
        <p:grpSpPr bwMode="auto">
          <a:xfrm>
            <a:off x="6624638" y="2492375"/>
            <a:ext cx="2519362" cy="2519363"/>
            <a:chOff x="0" y="0"/>
            <a:chExt cx="1228" cy="1228"/>
          </a:xfrm>
        </p:grpSpPr>
        <p:sp>
          <p:nvSpPr>
            <p:cNvPr id="10322" name="Oval 36"/>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23" name="Group 37"/>
            <p:cNvGrpSpPr>
              <a:grpSpLocks/>
            </p:cNvGrpSpPr>
            <p:nvPr/>
          </p:nvGrpSpPr>
          <p:grpSpPr bwMode="auto">
            <a:xfrm>
              <a:off x="127" y="704"/>
              <a:ext cx="975" cy="325"/>
              <a:chOff x="0" y="0"/>
              <a:chExt cx="2472" cy="824"/>
            </a:xfrm>
          </p:grpSpPr>
          <p:sp>
            <p:nvSpPr>
              <p:cNvPr id="10327" name="Oval 38"/>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28" name="Oval 39"/>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24" name="Group 40"/>
            <p:cNvGrpSpPr>
              <a:grpSpLocks/>
            </p:cNvGrpSpPr>
            <p:nvPr/>
          </p:nvGrpSpPr>
          <p:grpSpPr bwMode="auto">
            <a:xfrm>
              <a:off x="293" y="264"/>
              <a:ext cx="644" cy="645"/>
              <a:chOff x="0" y="0"/>
              <a:chExt cx="644" cy="645"/>
            </a:xfrm>
          </p:grpSpPr>
          <p:sp>
            <p:nvSpPr>
              <p:cNvPr id="10325" name="Oval 41"/>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06"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0247" name="Group 43"/>
          <p:cNvGrpSpPr>
            <a:grpSpLocks/>
          </p:cNvGrpSpPr>
          <p:nvPr/>
        </p:nvGrpSpPr>
        <p:grpSpPr bwMode="auto">
          <a:xfrm>
            <a:off x="5003800" y="4338638"/>
            <a:ext cx="2519363" cy="2519362"/>
            <a:chOff x="0" y="0"/>
            <a:chExt cx="1228" cy="1228"/>
          </a:xfrm>
        </p:grpSpPr>
        <p:sp>
          <p:nvSpPr>
            <p:cNvPr id="10315" name="Oval 44"/>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16" name="Group 45"/>
            <p:cNvGrpSpPr>
              <a:grpSpLocks/>
            </p:cNvGrpSpPr>
            <p:nvPr/>
          </p:nvGrpSpPr>
          <p:grpSpPr bwMode="auto">
            <a:xfrm>
              <a:off x="127" y="704"/>
              <a:ext cx="975" cy="325"/>
              <a:chOff x="0" y="0"/>
              <a:chExt cx="2472" cy="824"/>
            </a:xfrm>
          </p:grpSpPr>
          <p:sp>
            <p:nvSpPr>
              <p:cNvPr id="10320" name="Oval 46"/>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21" name="Oval 47"/>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17" name="Group 48"/>
            <p:cNvGrpSpPr>
              <a:grpSpLocks/>
            </p:cNvGrpSpPr>
            <p:nvPr/>
          </p:nvGrpSpPr>
          <p:grpSpPr bwMode="auto">
            <a:xfrm>
              <a:off x="293" y="264"/>
              <a:ext cx="644" cy="645"/>
              <a:chOff x="0" y="0"/>
              <a:chExt cx="644" cy="645"/>
            </a:xfrm>
          </p:grpSpPr>
          <p:sp>
            <p:nvSpPr>
              <p:cNvPr id="10318" name="Oval 49"/>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1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248" name="Text Box 51"/>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10249" name="Text Box 52"/>
          <p:cNvSpPr txBox="1">
            <a:spLocks noChangeArrowheads="1"/>
          </p:cNvSpPr>
          <p:nvPr/>
        </p:nvSpPr>
        <p:spPr bwMode="auto">
          <a:xfrm>
            <a:off x="2771775" y="148431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sp>
        <p:nvSpPr>
          <p:cNvPr id="10250" name="Text Box 53"/>
          <p:cNvSpPr txBox="1">
            <a:spLocks noChangeArrowheads="1"/>
          </p:cNvSpPr>
          <p:nvPr/>
        </p:nvSpPr>
        <p:spPr bwMode="auto">
          <a:xfrm>
            <a:off x="538163" y="3573463"/>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招生简介</a:t>
            </a:r>
          </a:p>
        </p:txBody>
      </p:sp>
      <p:sp>
        <p:nvSpPr>
          <p:cNvPr id="10251" name="Text Box 54"/>
          <p:cNvSpPr txBox="1">
            <a:spLocks noChangeArrowheads="1"/>
          </p:cNvSpPr>
          <p:nvPr/>
        </p:nvSpPr>
        <p:spPr bwMode="auto">
          <a:xfrm>
            <a:off x="2555875" y="537368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32EA44"/>
                </a:solidFill>
                <a:ea typeface="华文行楷" panose="02010800040101010101" pitchFamily="2" charset="-122"/>
              </a:rPr>
              <a:t>业务实习</a:t>
            </a:r>
          </a:p>
        </p:txBody>
      </p:sp>
      <p:sp>
        <p:nvSpPr>
          <p:cNvPr id="10252" name="Text Box 55"/>
          <p:cNvSpPr txBox="1">
            <a:spLocks noChangeArrowheads="1"/>
          </p:cNvSpPr>
          <p:nvPr/>
        </p:nvSpPr>
        <p:spPr bwMode="auto">
          <a:xfrm>
            <a:off x="5580063" y="53482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课外活动</a:t>
            </a:r>
          </a:p>
        </p:txBody>
      </p:sp>
      <p:sp>
        <p:nvSpPr>
          <p:cNvPr id="10253" name="Text Box 56"/>
          <p:cNvSpPr txBox="1">
            <a:spLocks noChangeArrowheads="1"/>
          </p:cNvSpPr>
          <p:nvPr/>
        </p:nvSpPr>
        <p:spPr bwMode="auto">
          <a:xfrm>
            <a:off x="7162800" y="3500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sp>
        <p:nvSpPr>
          <p:cNvPr id="10254" name="Text Box 57"/>
          <p:cNvSpPr txBox="1">
            <a:spLocks noChangeArrowheads="1"/>
          </p:cNvSpPr>
          <p:nvPr/>
        </p:nvSpPr>
        <p:spPr bwMode="auto">
          <a:xfrm>
            <a:off x="5508625" y="15573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nvGrpSpPr>
          <p:cNvPr id="10255" name="Group 58"/>
          <p:cNvGrpSpPr>
            <a:grpSpLocks/>
          </p:cNvGrpSpPr>
          <p:nvPr/>
        </p:nvGrpSpPr>
        <p:grpSpPr bwMode="auto">
          <a:xfrm>
            <a:off x="2195513" y="549275"/>
            <a:ext cx="2520950" cy="2519363"/>
            <a:chOff x="0" y="0"/>
            <a:chExt cx="1588" cy="1587"/>
          </a:xfrm>
        </p:grpSpPr>
        <p:grpSp>
          <p:nvGrpSpPr>
            <p:cNvPr id="10306" name="Group 59"/>
            <p:cNvGrpSpPr>
              <a:grpSpLocks/>
            </p:cNvGrpSpPr>
            <p:nvPr/>
          </p:nvGrpSpPr>
          <p:grpSpPr bwMode="auto">
            <a:xfrm>
              <a:off x="0" y="0"/>
              <a:ext cx="1588" cy="1587"/>
              <a:chOff x="0" y="0"/>
              <a:chExt cx="1228" cy="1228"/>
            </a:xfrm>
          </p:grpSpPr>
          <p:sp>
            <p:nvSpPr>
              <p:cNvPr id="10308" name="Oval 60"/>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09" name="Group 61"/>
              <p:cNvGrpSpPr>
                <a:grpSpLocks/>
              </p:cNvGrpSpPr>
              <p:nvPr/>
            </p:nvGrpSpPr>
            <p:grpSpPr bwMode="auto">
              <a:xfrm>
                <a:off x="127" y="704"/>
                <a:ext cx="975" cy="325"/>
                <a:chOff x="0" y="0"/>
                <a:chExt cx="2472" cy="824"/>
              </a:xfrm>
            </p:grpSpPr>
            <p:sp>
              <p:nvSpPr>
                <p:cNvPr id="10313" name="Oval 62"/>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14" name="Oval 63"/>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10" name="Group 64"/>
              <p:cNvGrpSpPr>
                <a:grpSpLocks/>
              </p:cNvGrpSpPr>
              <p:nvPr/>
            </p:nvGrpSpPr>
            <p:grpSpPr bwMode="auto">
              <a:xfrm>
                <a:off x="293" y="264"/>
                <a:ext cx="644" cy="645"/>
                <a:chOff x="0" y="0"/>
                <a:chExt cx="644" cy="645"/>
              </a:xfrm>
            </p:grpSpPr>
            <p:sp>
              <p:nvSpPr>
                <p:cNvPr id="10311" name="Oval 65"/>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3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307" name="Text Box 67">
              <a:hlinkHover r:id="rId2"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grpSp>
      <p:grpSp>
        <p:nvGrpSpPr>
          <p:cNvPr id="10256" name="Group 68"/>
          <p:cNvGrpSpPr>
            <a:grpSpLocks/>
          </p:cNvGrpSpPr>
          <p:nvPr/>
        </p:nvGrpSpPr>
        <p:grpSpPr bwMode="auto">
          <a:xfrm>
            <a:off x="4932363" y="549275"/>
            <a:ext cx="2519362" cy="2519363"/>
            <a:chOff x="0" y="0"/>
            <a:chExt cx="1587" cy="1587"/>
          </a:xfrm>
        </p:grpSpPr>
        <p:grpSp>
          <p:nvGrpSpPr>
            <p:cNvPr id="10297" name="Group 69"/>
            <p:cNvGrpSpPr>
              <a:grpSpLocks/>
            </p:cNvGrpSpPr>
            <p:nvPr/>
          </p:nvGrpSpPr>
          <p:grpSpPr bwMode="auto">
            <a:xfrm>
              <a:off x="0" y="0"/>
              <a:ext cx="1587" cy="1587"/>
              <a:chOff x="0" y="0"/>
              <a:chExt cx="1228" cy="1228"/>
            </a:xfrm>
          </p:grpSpPr>
          <p:sp>
            <p:nvSpPr>
              <p:cNvPr id="10299" name="Oval 70"/>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300" name="Group 71"/>
              <p:cNvGrpSpPr>
                <a:grpSpLocks/>
              </p:cNvGrpSpPr>
              <p:nvPr/>
            </p:nvGrpSpPr>
            <p:grpSpPr bwMode="auto">
              <a:xfrm>
                <a:off x="127" y="704"/>
                <a:ext cx="975" cy="325"/>
                <a:chOff x="0" y="0"/>
                <a:chExt cx="2472" cy="824"/>
              </a:xfrm>
            </p:grpSpPr>
            <p:sp>
              <p:nvSpPr>
                <p:cNvPr id="10304" name="Oval 7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305" name="Oval 73"/>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301" name="Group 74"/>
              <p:cNvGrpSpPr>
                <a:grpSpLocks/>
              </p:cNvGrpSpPr>
              <p:nvPr/>
            </p:nvGrpSpPr>
            <p:grpSpPr bwMode="auto">
              <a:xfrm>
                <a:off x="293" y="264"/>
                <a:ext cx="644" cy="645"/>
                <a:chOff x="0" y="0"/>
                <a:chExt cx="644" cy="645"/>
              </a:xfrm>
            </p:grpSpPr>
            <p:sp>
              <p:nvSpPr>
                <p:cNvPr id="10302" name="Oval 75">
                  <a:hlinkHover r:id="rId3" action="ppaction://hlinksldjump"/>
                </p:cNvPr>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4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298" name="Text Box 77"/>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grpSp>
        <p:nvGrpSpPr>
          <p:cNvPr id="10257" name="Group 78"/>
          <p:cNvGrpSpPr>
            <a:grpSpLocks/>
          </p:cNvGrpSpPr>
          <p:nvPr/>
        </p:nvGrpSpPr>
        <p:grpSpPr bwMode="auto">
          <a:xfrm>
            <a:off x="6624638" y="2492375"/>
            <a:ext cx="2519362" cy="2519363"/>
            <a:chOff x="0" y="0"/>
            <a:chExt cx="1587" cy="1587"/>
          </a:xfrm>
        </p:grpSpPr>
        <p:grpSp>
          <p:nvGrpSpPr>
            <p:cNvPr id="10288" name="Group 79"/>
            <p:cNvGrpSpPr>
              <a:grpSpLocks/>
            </p:cNvGrpSpPr>
            <p:nvPr/>
          </p:nvGrpSpPr>
          <p:grpSpPr bwMode="auto">
            <a:xfrm>
              <a:off x="0" y="0"/>
              <a:ext cx="1587" cy="1587"/>
              <a:chOff x="0" y="0"/>
              <a:chExt cx="1228" cy="1228"/>
            </a:xfrm>
          </p:grpSpPr>
          <p:sp>
            <p:nvSpPr>
              <p:cNvPr id="10290" name="Oval 80"/>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291" name="Group 81"/>
              <p:cNvGrpSpPr>
                <a:grpSpLocks/>
              </p:cNvGrpSpPr>
              <p:nvPr/>
            </p:nvGrpSpPr>
            <p:grpSpPr bwMode="auto">
              <a:xfrm>
                <a:off x="127" y="704"/>
                <a:ext cx="975" cy="325"/>
                <a:chOff x="0" y="0"/>
                <a:chExt cx="2472" cy="824"/>
              </a:xfrm>
            </p:grpSpPr>
            <p:sp>
              <p:nvSpPr>
                <p:cNvPr id="10295" name="Oval 8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96" name="Oval 83"/>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292" name="Group 84"/>
              <p:cNvGrpSpPr>
                <a:grpSpLocks/>
              </p:cNvGrpSpPr>
              <p:nvPr/>
            </p:nvGrpSpPr>
            <p:grpSpPr bwMode="auto">
              <a:xfrm>
                <a:off x="293" y="264"/>
                <a:ext cx="644" cy="645"/>
                <a:chOff x="0" y="0"/>
                <a:chExt cx="644" cy="645"/>
              </a:xfrm>
            </p:grpSpPr>
            <p:sp>
              <p:nvSpPr>
                <p:cNvPr id="10293" name="Oval 85"/>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5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289" name="Text Box 87">
              <a:hlinkHover r:id="rId4"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grpSp>
      <p:grpSp>
        <p:nvGrpSpPr>
          <p:cNvPr id="10258" name="Group 88"/>
          <p:cNvGrpSpPr>
            <a:grpSpLocks/>
          </p:cNvGrpSpPr>
          <p:nvPr/>
        </p:nvGrpSpPr>
        <p:grpSpPr bwMode="auto">
          <a:xfrm>
            <a:off x="5003800" y="4338638"/>
            <a:ext cx="2519363" cy="2519362"/>
            <a:chOff x="0" y="0"/>
            <a:chExt cx="1587" cy="1587"/>
          </a:xfrm>
        </p:grpSpPr>
        <p:grpSp>
          <p:nvGrpSpPr>
            <p:cNvPr id="10279" name="Group 89"/>
            <p:cNvGrpSpPr>
              <a:grpSpLocks/>
            </p:cNvGrpSpPr>
            <p:nvPr/>
          </p:nvGrpSpPr>
          <p:grpSpPr bwMode="auto">
            <a:xfrm>
              <a:off x="0" y="0"/>
              <a:ext cx="1587" cy="1587"/>
              <a:chOff x="0" y="0"/>
              <a:chExt cx="1228" cy="1228"/>
            </a:xfrm>
          </p:grpSpPr>
          <p:sp>
            <p:nvSpPr>
              <p:cNvPr id="10281" name="Oval 90"/>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282" name="Group 91"/>
              <p:cNvGrpSpPr>
                <a:grpSpLocks/>
              </p:cNvGrpSpPr>
              <p:nvPr/>
            </p:nvGrpSpPr>
            <p:grpSpPr bwMode="auto">
              <a:xfrm>
                <a:off x="127" y="704"/>
                <a:ext cx="975" cy="325"/>
                <a:chOff x="0" y="0"/>
                <a:chExt cx="2472" cy="824"/>
              </a:xfrm>
            </p:grpSpPr>
            <p:sp>
              <p:nvSpPr>
                <p:cNvPr id="10286" name="Oval 92"/>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87" name="Oval 93"/>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283" name="Group 94"/>
              <p:cNvGrpSpPr>
                <a:grpSpLocks/>
              </p:cNvGrpSpPr>
              <p:nvPr/>
            </p:nvGrpSpPr>
            <p:grpSpPr bwMode="auto">
              <a:xfrm>
                <a:off x="293" y="264"/>
                <a:ext cx="644" cy="645"/>
                <a:chOff x="0" y="0"/>
                <a:chExt cx="644" cy="645"/>
              </a:xfrm>
            </p:grpSpPr>
            <p:sp>
              <p:nvSpPr>
                <p:cNvPr id="10284" name="Oval 95"/>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60" name="未知">
                  <a:hlinkHover r:id="rId5" action="ppaction://hlinksldjump"/>
                </p:cNvPr>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280" name="Text Box 97"/>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accent1"/>
                  </a:solidFill>
                  <a:ea typeface="华文行楷" panose="02010800040101010101" pitchFamily="2" charset="-122"/>
                </a:rPr>
                <a:t>第二课堂</a:t>
              </a:r>
            </a:p>
          </p:txBody>
        </p:sp>
      </p:grpSp>
      <p:grpSp>
        <p:nvGrpSpPr>
          <p:cNvPr id="10259" name="Group 98"/>
          <p:cNvGrpSpPr>
            <a:grpSpLocks/>
          </p:cNvGrpSpPr>
          <p:nvPr/>
        </p:nvGrpSpPr>
        <p:grpSpPr bwMode="auto">
          <a:xfrm>
            <a:off x="2051050" y="4338638"/>
            <a:ext cx="2519363" cy="2519362"/>
            <a:chOff x="0" y="0"/>
            <a:chExt cx="1587" cy="1587"/>
          </a:xfrm>
        </p:grpSpPr>
        <p:grpSp>
          <p:nvGrpSpPr>
            <p:cNvPr id="10270" name="Group 99"/>
            <p:cNvGrpSpPr>
              <a:grpSpLocks/>
            </p:cNvGrpSpPr>
            <p:nvPr/>
          </p:nvGrpSpPr>
          <p:grpSpPr bwMode="auto">
            <a:xfrm>
              <a:off x="0" y="0"/>
              <a:ext cx="1587" cy="1587"/>
              <a:chOff x="0" y="0"/>
              <a:chExt cx="1228" cy="1228"/>
            </a:xfrm>
          </p:grpSpPr>
          <p:sp>
            <p:nvSpPr>
              <p:cNvPr id="10272" name="Oval 100"/>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273" name="Group 101"/>
              <p:cNvGrpSpPr>
                <a:grpSpLocks/>
              </p:cNvGrpSpPr>
              <p:nvPr/>
            </p:nvGrpSpPr>
            <p:grpSpPr bwMode="auto">
              <a:xfrm>
                <a:off x="127" y="704"/>
                <a:ext cx="975" cy="325"/>
                <a:chOff x="0" y="0"/>
                <a:chExt cx="2472" cy="824"/>
              </a:xfrm>
            </p:grpSpPr>
            <p:sp>
              <p:nvSpPr>
                <p:cNvPr id="10277" name="Oval 102"/>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78" name="Oval 103"/>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274" name="Group 104"/>
              <p:cNvGrpSpPr>
                <a:grpSpLocks/>
              </p:cNvGrpSpPr>
              <p:nvPr/>
            </p:nvGrpSpPr>
            <p:grpSpPr bwMode="auto">
              <a:xfrm>
                <a:off x="293" y="264"/>
                <a:ext cx="644" cy="645"/>
                <a:chOff x="0" y="0"/>
                <a:chExt cx="644" cy="645"/>
              </a:xfrm>
            </p:grpSpPr>
            <p:sp>
              <p:nvSpPr>
                <p:cNvPr id="10275" name="Oval 105"/>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7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271" name="Text Box 107">
              <a:hlinkHover r:id="rId6" action="ppaction://hlinksldjump"/>
            </p:cNvPr>
            <p:cNvSpPr txBox="1">
              <a:spLocks noChangeArrowheads="1"/>
            </p:cNvSpPr>
            <p:nvPr/>
          </p:nvSpPr>
          <p:spPr bwMode="auto">
            <a:xfrm>
              <a:off x="318"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32EA44"/>
                  </a:solidFill>
                  <a:ea typeface="华文行楷" panose="02010800040101010101" pitchFamily="2" charset="-122"/>
                </a:rPr>
                <a:t>大型活动安保</a:t>
              </a:r>
            </a:p>
          </p:txBody>
        </p:sp>
      </p:grpSp>
      <p:grpSp>
        <p:nvGrpSpPr>
          <p:cNvPr id="10260" name="Group 108"/>
          <p:cNvGrpSpPr>
            <a:grpSpLocks/>
          </p:cNvGrpSpPr>
          <p:nvPr/>
        </p:nvGrpSpPr>
        <p:grpSpPr bwMode="auto">
          <a:xfrm>
            <a:off x="0" y="2565400"/>
            <a:ext cx="2519363" cy="2519363"/>
            <a:chOff x="0" y="0"/>
            <a:chExt cx="1587" cy="1587"/>
          </a:xfrm>
        </p:grpSpPr>
        <p:grpSp>
          <p:nvGrpSpPr>
            <p:cNvPr id="10261" name="Group 109"/>
            <p:cNvGrpSpPr>
              <a:grpSpLocks/>
            </p:cNvGrpSpPr>
            <p:nvPr/>
          </p:nvGrpSpPr>
          <p:grpSpPr bwMode="auto">
            <a:xfrm>
              <a:off x="0" y="0"/>
              <a:ext cx="1587" cy="1587"/>
              <a:chOff x="0" y="0"/>
              <a:chExt cx="1228" cy="1228"/>
            </a:xfrm>
          </p:grpSpPr>
          <p:sp>
            <p:nvSpPr>
              <p:cNvPr id="10263" name="Oval 11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0264" name="Group 111"/>
              <p:cNvGrpSpPr>
                <a:grpSpLocks/>
              </p:cNvGrpSpPr>
              <p:nvPr/>
            </p:nvGrpSpPr>
            <p:grpSpPr bwMode="auto">
              <a:xfrm>
                <a:off x="127" y="704"/>
                <a:ext cx="975" cy="325"/>
                <a:chOff x="0" y="0"/>
                <a:chExt cx="2472" cy="824"/>
              </a:xfrm>
            </p:grpSpPr>
            <p:sp>
              <p:nvSpPr>
                <p:cNvPr id="10268" name="Oval 11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269" name="Oval 11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0265" name="Group 114"/>
              <p:cNvGrpSpPr>
                <a:grpSpLocks/>
              </p:cNvGrpSpPr>
              <p:nvPr/>
            </p:nvGrpSpPr>
            <p:grpSpPr bwMode="auto">
              <a:xfrm>
                <a:off x="293" y="264"/>
                <a:ext cx="644" cy="645"/>
                <a:chOff x="0" y="0"/>
                <a:chExt cx="644" cy="645"/>
              </a:xfrm>
            </p:grpSpPr>
            <p:sp>
              <p:nvSpPr>
                <p:cNvPr id="10266" name="Oval 11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8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0262" name="Text Box 117">
              <a:hlinkClick r:id="rId7"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招生简介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7"/>
          <p:cNvSpPr txBox="1">
            <a:spLocks noChangeArrowheads="1"/>
          </p:cNvSpPr>
          <p:nvPr/>
        </p:nvSpPr>
        <p:spPr bwMode="auto">
          <a:xfrm>
            <a:off x="2195513" y="1125538"/>
            <a:ext cx="5572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latin typeface="Calibri" panose="020F0502020204030204" pitchFamily="34" charset="0"/>
                <a:sym typeface="宋体" panose="02010600030101010101" pitchFamily="2" charset="-122"/>
              </a:rPr>
              <a:t>近四年毕业生就业情况统计</a:t>
            </a:r>
          </a:p>
        </p:txBody>
      </p:sp>
      <p:sp>
        <p:nvSpPr>
          <p:cNvPr id="73731" name="Rectangle 82"/>
          <p:cNvSpPr>
            <a:spLocks noChangeArrowheads="1"/>
          </p:cNvSpPr>
          <p:nvPr/>
        </p:nvSpPr>
        <p:spPr bwMode="auto">
          <a:xfrm>
            <a:off x="6946900" y="4579938"/>
            <a:ext cx="968375"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95.79%</a:t>
            </a:r>
            <a:endParaRPr lang="en-US" altLang="zh-CN" sz="1800" dirty="0"/>
          </a:p>
        </p:txBody>
      </p:sp>
      <p:sp>
        <p:nvSpPr>
          <p:cNvPr id="73732" name="Rectangle 83"/>
          <p:cNvSpPr>
            <a:spLocks noChangeArrowheads="1"/>
          </p:cNvSpPr>
          <p:nvPr/>
        </p:nvSpPr>
        <p:spPr bwMode="auto">
          <a:xfrm>
            <a:off x="5865813" y="4579938"/>
            <a:ext cx="1063625"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1472</a:t>
            </a:r>
            <a:endParaRPr lang="en-US" altLang="zh-CN" sz="1800" dirty="0"/>
          </a:p>
        </p:txBody>
      </p:sp>
      <p:sp>
        <p:nvSpPr>
          <p:cNvPr id="73733" name="Rectangle 84"/>
          <p:cNvSpPr>
            <a:spLocks noChangeArrowheads="1"/>
          </p:cNvSpPr>
          <p:nvPr/>
        </p:nvSpPr>
        <p:spPr bwMode="auto">
          <a:xfrm>
            <a:off x="5003800" y="4581525"/>
            <a:ext cx="863600"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97.62%</a:t>
            </a:r>
            <a:endParaRPr lang="en-US" altLang="zh-CN" sz="1800" dirty="0"/>
          </a:p>
        </p:txBody>
      </p:sp>
      <p:sp>
        <p:nvSpPr>
          <p:cNvPr id="73734" name="Rectangle 85"/>
          <p:cNvSpPr>
            <a:spLocks noChangeArrowheads="1"/>
          </p:cNvSpPr>
          <p:nvPr/>
        </p:nvSpPr>
        <p:spPr bwMode="auto">
          <a:xfrm>
            <a:off x="4065588" y="4603750"/>
            <a:ext cx="93662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1641</a:t>
            </a:r>
            <a:endParaRPr lang="en-US" altLang="zh-CN" sz="1800" dirty="0"/>
          </a:p>
        </p:txBody>
      </p:sp>
      <p:sp>
        <p:nvSpPr>
          <p:cNvPr id="73735" name="Rectangle 86"/>
          <p:cNvSpPr>
            <a:spLocks noChangeArrowheads="1"/>
          </p:cNvSpPr>
          <p:nvPr/>
        </p:nvSpPr>
        <p:spPr bwMode="auto">
          <a:xfrm>
            <a:off x="3529013" y="4603750"/>
            <a:ext cx="53657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105</a:t>
            </a:r>
            <a:endParaRPr lang="en-US" altLang="zh-CN" sz="1800" dirty="0"/>
          </a:p>
        </p:txBody>
      </p:sp>
      <p:sp>
        <p:nvSpPr>
          <p:cNvPr id="73736" name="Rectangle 87"/>
          <p:cNvSpPr>
            <a:spLocks noChangeArrowheads="1"/>
          </p:cNvSpPr>
          <p:nvPr/>
        </p:nvSpPr>
        <p:spPr bwMode="auto">
          <a:xfrm>
            <a:off x="1993900" y="4603750"/>
            <a:ext cx="1535113"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latin typeface="Times New Roman" panose="02020603050405020304" pitchFamily="18" charset="0"/>
                <a:cs typeface="Times New Roman" panose="02020603050405020304" pitchFamily="18" charset="0"/>
              </a:rPr>
              <a:t>1681</a:t>
            </a:r>
            <a:endParaRPr lang="en-US" altLang="zh-CN" sz="1800" dirty="0"/>
          </a:p>
        </p:txBody>
      </p:sp>
      <p:sp>
        <p:nvSpPr>
          <p:cNvPr id="73737" name="Rectangle 88"/>
          <p:cNvSpPr>
            <a:spLocks noChangeArrowheads="1"/>
          </p:cNvSpPr>
          <p:nvPr/>
        </p:nvSpPr>
        <p:spPr bwMode="auto">
          <a:xfrm>
            <a:off x="1331913" y="4603750"/>
            <a:ext cx="661987"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2015</a:t>
            </a:r>
            <a:endParaRPr lang="en-US" altLang="zh-CN" sz="1800" dirty="0"/>
          </a:p>
        </p:txBody>
      </p:sp>
      <p:sp>
        <p:nvSpPr>
          <p:cNvPr id="73738" name="Rectangle 89"/>
          <p:cNvSpPr>
            <a:spLocks noChangeArrowheads="1"/>
          </p:cNvSpPr>
          <p:nvPr/>
        </p:nvSpPr>
        <p:spPr bwMode="auto">
          <a:xfrm>
            <a:off x="6946900" y="4003675"/>
            <a:ext cx="96837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95.24%</a:t>
            </a:r>
            <a:endParaRPr lang="en-US" altLang="zh-CN" sz="1800" dirty="0"/>
          </a:p>
        </p:txBody>
      </p:sp>
      <p:sp>
        <p:nvSpPr>
          <p:cNvPr id="73739" name="Rectangle 90"/>
          <p:cNvSpPr>
            <a:spLocks noChangeArrowheads="1"/>
          </p:cNvSpPr>
          <p:nvPr/>
        </p:nvSpPr>
        <p:spPr bwMode="auto">
          <a:xfrm>
            <a:off x="5865813" y="4003675"/>
            <a:ext cx="106362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smtClean="0">
                <a:solidFill>
                  <a:srgbClr val="000000"/>
                </a:solidFill>
                <a:latin typeface="Times New Roman" panose="02020603050405020304" pitchFamily="18" charset="0"/>
                <a:cs typeface="Times New Roman" panose="02020603050405020304" pitchFamily="18" charset="0"/>
              </a:rPr>
              <a:t>1342</a:t>
            </a:r>
            <a:endParaRPr lang="en-US" altLang="zh-CN" sz="1800" dirty="0"/>
          </a:p>
        </p:txBody>
      </p:sp>
      <p:sp>
        <p:nvSpPr>
          <p:cNvPr id="73740" name="Rectangle 91"/>
          <p:cNvSpPr>
            <a:spLocks noChangeArrowheads="1"/>
          </p:cNvSpPr>
          <p:nvPr/>
        </p:nvSpPr>
        <p:spPr bwMode="auto">
          <a:xfrm>
            <a:off x="5003800" y="4005263"/>
            <a:ext cx="863600"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a:solidFill>
                  <a:srgbClr val="000000"/>
                </a:solidFill>
                <a:latin typeface="Times New Roman" panose="02020603050405020304" pitchFamily="18" charset="0"/>
                <a:cs typeface="Times New Roman" panose="02020603050405020304" pitchFamily="18" charset="0"/>
              </a:rPr>
              <a:t>97.98%</a:t>
            </a:r>
            <a:endParaRPr lang="en-US" altLang="zh-CN" sz="1800" dirty="0"/>
          </a:p>
        </p:txBody>
      </p:sp>
      <p:sp>
        <p:nvSpPr>
          <p:cNvPr id="73741" name="Rectangle 92"/>
          <p:cNvSpPr>
            <a:spLocks noChangeArrowheads="1"/>
          </p:cNvSpPr>
          <p:nvPr/>
        </p:nvSpPr>
        <p:spPr bwMode="auto">
          <a:xfrm>
            <a:off x="4065588" y="3987800"/>
            <a:ext cx="93662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1487</a:t>
            </a:r>
            <a:endParaRPr lang="en-US" altLang="zh-CN" sz="1800" dirty="0"/>
          </a:p>
        </p:txBody>
      </p:sp>
      <p:sp>
        <p:nvSpPr>
          <p:cNvPr id="73742" name="Rectangle 93"/>
          <p:cNvSpPr>
            <a:spLocks noChangeArrowheads="1"/>
          </p:cNvSpPr>
          <p:nvPr/>
        </p:nvSpPr>
        <p:spPr bwMode="auto">
          <a:xfrm>
            <a:off x="3529013" y="3987800"/>
            <a:ext cx="53657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a:solidFill>
                  <a:srgbClr val="000000"/>
                </a:solidFill>
                <a:latin typeface="Times New Roman" panose="02020603050405020304" pitchFamily="18" charset="0"/>
                <a:cs typeface="Times New Roman" panose="02020603050405020304" pitchFamily="18" charset="0"/>
              </a:rPr>
              <a:t>79</a:t>
            </a:r>
            <a:endParaRPr lang="en-US" altLang="zh-CN" sz="1800" dirty="0"/>
          </a:p>
        </p:txBody>
      </p:sp>
      <p:sp>
        <p:nvSpPr>
          <p:cNvPr id="73743" name="Rectangle 94"/>
          <p:cNvSpPr>
            <a:spLocks noChangeArrowheads="1"/>
          </p:cNvSpPr>
          <p:nvPr/>
        </p:nvSpPr>
        <p:spPr bwMode="auto">
          <a:xfrm>
            <a:off x="1993900" y="3987800"/>
            <a:ext cx="1535113"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latin typeface="Times New Roman" panose="02020603050405020304" pitchFamily="18" charset="0"/>
                <a:cs typeface="Times New Roman" panose="02020603050405020304" pitchFamily="18" charset="0"/>
              </a:rPr>
              <a:t>1518</a:t>
            </a:r>
            <a:endParaRPr lang="en-US" altLang="zh-CN" sz="1800" dirty="0"/>
          </a:p>
        </p:txBody>
      </p:sp>
      <p:sp>
        <p:nvSpPr>
          <p:cNvPr id="73744" name="Rectangle 95"/>
          <p:cNvSpPr>
            <a:spLocks noChangeArrowheads="1"/>
          </p:cNvSpPr>
          <p:nvPr/>
        </p:nvSpPr>
        <p:spPr bwMode="auto">
          <a:xfrm>
            <a:off x="1331913" y="3987800"/>
            <a:ext cx="661987"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2014</a:t>
            </a:r>
            <a:endParaRPr lang="en-US" altLang="zh-CN" sz="1800" dirty="0"/>
          </a:p>
        </p:txBody>
      </p:sp>
      <p:sp>
        <p:nvSpPr>
          <p:cNvPr id="73745" name="Rectangle 96"/>
          <p:cNvSpPr>
            <a:spLocks noChangeArrowheads="1"/>
          </p:cNvSpPr>
          <p:nvPr/>
        </p:nvSpPr>
        <p:spPr bwMode="auto">
          <a:xfrm>
            <a:off x="6946900" y="3355975"/>
            <a:ext cx="96837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95.54%</a:t>
            </a:r>
            <a:endParaRPr lang="en-US" altLang="zh-CN" sz="1400" dirty="0"/>
          </a:p>
        </p:txBody>
      </p:sp>
      <p:sp>
        <p:nvSpPr>
          <p:cNvPr id="73746" name="Rectangle 97"/>
          <p:cNvSpPr>
            <a:spLocks noChangeArrowheads="1"/>
          </p:cNvSpPr>
          <p:nvPr/>
        </p:nvSpPr>
        <p:spPr bwMode="auto">
          <a:xfrm>
            <a:off x="5865813" y="3355975"/>
            <a:ext cx="106362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1264</a:t>
            </a:r>
            <a:endParaRPr lang="en-US" altLang="zh-CN" sz="1400" dirty="0"/>
          </a:p>
        </p:txBody>
      </p:sp>
      <p:sp>
        <p:nvSpPr>
          <p:cNvPr id="73747" name="Rectangle 98"/>
          <p:cNvSpPr>
            <a:spLocks noChangeArrowheads="1"/>
          </p:cNvSpPr>
          <p:nvPr/>
        </p:nvSpPr>
        <p:spPr bwMode="auto">
          <a:xfrm>
            <a:off x="5003800" y="3357563"/>
            <a:ext cx="792163"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a:solidFill>
                  <a:srgbClr val="000000"/>
                </a:solidFill>
                <a:latin typeface="Times New Roman" panose="02020603050405020304" pitchFamily="18" charset="0"/>
                <a:cs typeface="Times New Roman" panose="02020603050405020304" pitchFamily="18" charset="0"/>
              </a:rPr>
              <a:t>98.08%</a:t>
            </a:r>
            <a:endParaRPr lang="en-US" altLang="zh-CN" sz="1800" dirty="0"/>
          </a:p>
        </p:txBody>
      </p:sp>
      <p:sp>
        <p:nvSpPr>
          <p:cNvPr id="73748" name="Rectangle 99"/>
          <p:cNvSpPr>
            <a:spLocks noChangeArrowheads="1"/>
          </p:cNvSpPr>
          <p:nvPr/>
        </p:nvSpPr>
        <p:spPr bwMode="auto">
          <a:xfrm>
            <a:off x="4065588" y="3371850"/>
            <a:ext cx="93662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1401</a:t>
            </a:r>
            <a:endParaRPr lang="en-US" altLang="zh-CN" sz="1400" dirty="0"/>
          </a:p>
        </p:txBody>
      </p:sp>
      <p:sp>
        <p:nvSpPr>
          <p:cNvPr id="73749" name="Rectangle 100"/>
          <p:cNvSpPr>
            <a:spLocks noChangeArrowheads="1"/>
          </p:cNvSpPr>
          <p:nvPr/>
        </p:nvSpPr>
        <p:spPr bwMode="auto">
          <a:xfrm>
            <a:off x="3529013" y="3371850"/>
            <a:ext cx="53657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a:solidFill>
                  <a:srgbClr val="000000"/>
                </a:solidFill>
                <a:latin typeface="Times New Roman" panose="02020603050405020304" pitchFamily="18" charset="0"/>
                <a:cs typeface="Times New Roman" panose="02020603050405020304" pitchFamily="18" charset="0"/>
              </a:rPr>
              <a:t>78</a:t>
            </a:r>
            <a:endParaRPr lang="en-US" altLang="zh-CN" sz="1800" dirty="0"/>
          </a:p>
        </p:txBody>
      </p:sp>
      <p:sp>
        <p:nvSpPr>
          <p:cNvPr id="73750" name="Rectangle 101"/>
          <p:cNvSpPr>
            <a:spLocks noChangeArrowheads="1"/>
          </p:cNvSpPr>
          <p:nvPr/>
        </p:nvSpPr>
        <p:spPr bwMode="auto">
          <a:xfrm>
            <a:off x="1993900" y="3371850"/>
            <a:ext cx="1535113"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latin typeface="Times New Roman" panose="02020603050405020304" pitchFamily="18" charset="0"/>
                <a:cs typeface="Times New Roman" panose="02020603050405020304" pitchFamily="18" charset="0"/>
              </a:rPr>
              <a:t>1508</a:t>
            </a:r>
            <a:endParaRPr lang="en-US" altLang="zh-CN" sz="1800" dirty="0"/>
          </a:p>
        </p:txBody>
      </p:sp>
      <p:sp>
        <p:nvSpPr>
          <p:cNvPr id="73751" name="Rectangle 102"/>
          <p:cNvSpPr>
            <a:spLocks noChangeArrowheads="1"/>
          </p:cNvSpPr>
          <p:nvPr/>
        </p:nvSpPr>
        <p:spPr bwMode="auto">
          <a:xfrm>
            <a:off x="1331913" y="3371850"/>
            <a:ext cx="661987"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2013</a:t>
            </a:r>
            <a:endParaRPr lang="en-US" altLang="zh-CN" sz="1400" dirty="0"/>
          </a:p>
        </p:txBody>
      </p:sp>
      <p:sp>
        <p:nvSpPr>
          <p:cNvPr id="73752" name="Rectangle 103"/>
          <p:cNvSpPr>
            <a:spLocks noChangeArrowheads="1"/>
          </p:cNvSpPr>
          <p:nvPr/>
        </p:nvSpPr>
        <p:spPr bwMode="auto">
          <a:xfrm>
            <a:off x="6946900" y="2779713"/>
            <a:ext cx="9683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97.56%</a:t>
            </a:r>
            <a:endParaRPr lang="en-US" altLang="zh-CN" sz="1400" dirty="0"/>
          </a:p>
        </p:txBody>
      </p:sp>
      <p:sp>
        <p:nvSpPr>
          <p:cNvPr id="73753" name="Rectangle 104"/>
          <p:cNvSpPr>
            <a:spLocks noChangeArrowheads="1"/>
          </p:cNvSpPr>
          <p:nvPr/>
        </p:nvSpPr>
        <p:spPr bwMode="auto">
          <a:xfrm>
            <a:off x="5865813" y="2779713"/>
            <a:ext cx="10636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1553</a:t>
            </a:r>
            <a:endParaRPr lang="en-US" altLang="zh-CN" sz="1400" dirty="0"/>
          </a:p>
        </p:txBody>
      </p:sp>
      <p:sp>
        <p:nvSpPr>
          <p:cNvPr id="73754" name="Rectangle 105"/>
          <p:cNvSpPr>
            <a:spLocks noChangeArrowheads="1"/>
          </p:cNvSpPr>
          <p:nvPr/>
        </p:nvSpPr>
        <p:spPr bwMode="auto">
          <a:xfrm>
            <a:off x="5002213" y="2779713"/>
            <a:ext cx="793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a:solidFill>
                  <a:srgbClr val="000000"/>
                </a:solidFill>
                <a:latin typeface="Times New Roman" panose="02020603050405020304" pitchFamily="18" charset="0"/>
                <a:cs typeface="Times New Roman" panose="02020603050405020304" pitchFamily="18" charset="0"/>
              </a:rPr>
              <a:t>97.93%</a:t>
            </a:r>
            <a:endParaRPr lang="en-US" altLang="zh-CN" sz="1400" dirty="0"/>
          </a:p>
        </p:txBody>
      </p:sp>
      <p:sp>
        <p:nvSpPr>
          <p:cNvPr id="73755" name="Rectangle 106"/>
          <p:cNvSpPr>
            <a:spLocks noChangeArrowheads="1"/>
          </p:cNvSpPr>
          <p:nvPr/>
        </p:nvSpPr>
        <p:spPr bwMode="auto">
          <a:xfrm>
            <a:off x="4065588" y="2752725"/>
            <a:ext cx="9366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1659</a:t>
            </a:r>
            <a:endParaRPr lang="en-US" altLang="zh-CN" sz="1400" dirty="0"/>
          </a:p>
        </p:txBody>
      </p:sp>
      <p:sp>
        <p:nvSpPr>
          <p:cNvPr id="73756" name="Rectangle 107"/>
          <p:cNvSpPr>
            <a:spLocks noChangeArrowheads="1"/>
          </p:cNvSpPr>
          <p:nvPr/>
        </p:nvSpPr>
        <p:spPr bwMode="auto">
          <a:xfrm>
            <a:off x="3529013" y="2752725"/>
            <a:ext cx="5365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a:solidFill>
                  <a:srgbClr val="000000"/>
                </a:solidFill>
                <a:latin typeface="Times New Roman" panose="02020603050405020304" pitchFamily="18" charset="0"/>
                <a:cs typeface="Times New Roman" panose="02020603050405020304" pitchFamily="18" charset="0"/>
              </a:rPr>
              <a:t>68</a:t>
            </a:r>
            <a:endParaRPr lang="en-US" altLang="zh-CN" sz="1400" dirty="0"/>
          </a:p>
        </p:txBody>
      </p:sp>
      <p:sp>
        <p:nvSpPr>
          <p:cNvPr id="73757" name="Rectangle 108"/>
          <p:cNvSpPr>
            <a:spLocks noChangeArrowheads="1"/>
          </p:cNvSpPr>
          <p:nvPr/>
        </p:nvSpPr>
        <p:spPr bwMode="auto">
          <a:xfrm>
            <a:off x="1993900" y="2752725"/>
            <a:ext cx="1535113"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1695</a:t>
            </a:r>
            <a:endParaRPr lang="en-US" altLang="zh-CN" sz="1400" dirty="0"/>
          </a:p>
        </p:txBody>
      </p:sp>
      <p:sp>
        <p:nvSpPr>
          <p:cNvPr id="73758" name="Rectangle 109"/>
          <p:cNvSpPr>
            <a:spLocks noChangeArrowheads="1"/>
          </p:cNvSpPr>
          <p:nvPr/>
        </p:nvSpPr>
        <p:spPr bwMode="auto">
          <a:xfrm>
            <a:off x="1331913" y="2752725"/>
            <a:ext cx="661987"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en-US" altLang="zh-CN" sz="1400" dirty="0" smtClean="0">
                <a:solidFill>
                  <a:srgbClr val="000000"/>
                </a:solidFill>
                <a:latin typeface="Times New Roman" panose="02020603050405020304" pitchFamily="18" charset="0"/>
                <a:cs typeface="Times New Roman" panose="02020603050405020304" pitchFamily="18" charset="0"/>
              </a:rPr>
              <a:t>2012</a:t>
            </a:r>
            <a:endParaRPr lang="en-US" altLang="zh-CN" sz="1400" dirty="0"/>
          </a:p>
        </p:txBody>
      </p:sp>
      <p:sp>
        <p:nvSpPr>
          <p:cNvPr id="73759" name="Rectangle 110"/>
          <p:cNvSpPr>
            <a:spLocks noChangeArrowheads="1"/>
          </p:cNvSpPr>
          <p:nvPr/>
        </p:nvSpPr>
        <p:spPr bwMode="auto">
          <a:xfrm>
            <a:off x="6946900" y="1628775"/>
            <a:ext cx="9683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solidFill>
                  <a:srgbClr val="000000"/>
                </a:solidFill>
                <a:latin typeface="宋体" panose="02010600030101010101" pitchFamily="2" charset="-122"/>
              </a:rPr>
              <a:t>就业入警率</a:t>
            </a:r>
          </a:p>
        </p:txBody>
      </p:sp>
      <p:sp>
        <p:nvSpPr>
          <p:cNvPr id="73760" name="Rectangle 111"/>
          <p:cNvSpPr>
            <a:spLocks noChangeArrowheads="1"/>
          </p:cNvSpPr>
          <p:nvPr/>
        </p:nvSpPr>
        <p:spPr bwMode="auto">
          <a:xfrm>
            <a:off x="5865813" y="1628775"/>
            <a:ext cx="10636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solidFill>
                  <a:srgbClr val="000000"/>
                </a:solidFill>
                <a:latin typeface="宋体" panose="02010600030101010101" pitchFamily="2" charset="-122"/>
              </a:rPr>
              <a:t>在公安机关就业人数</a:t>
            </a:r>
          </a:p>
        </p:txBody>
      </p:sp>
      <p:sp>
        <p:nvSpPr>
          <p:cNvPr id="73761" name="Rectangle 112"/>
          <p:cNvSpPr>
            <a:spLocks noChangeArrowheads="1"/>
          </p:cNvSpPr>
          <p:nvPr/>
        </p:nvSpPr>
        <p:spPr bwMode="auto">
          <a:xfrm>
            <a:off x="5073650" y="1628775"/>
            <a:ext cx="719138"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solidFill>
                  <a:srgbClr val="000000"/>
                </a:solidFill>
                <a:latin typeface="宋体" panose="02010600030101010101" pitchFamily="2" charset="-122"/>
              </a:rPr>
              <a:t>就业率</a:t>
            </a:r>
            <a:endParaRPr lang="zh-CN" altLang="en-US" sz="1400">
              <a:latin typeface="宋体" panose="02010600030101010101" pitchFamily="2" charset="-122"/>
            </a:endParaRPr>
          </a:p>
        </p:txBody>
      </p:sp>
      <p:sp>
        <p:nvSpPr>
          <p:cNvPr id="73762" name="Rectangle 113"/>
          <p:cNvSpPr>
            <a:spLocks noChangeArrowheads="1"/>
          </p:cNvSpPr>
          <p:nvPr/>
        </p:nvSpPr>
        <p:spPr bwMode="auto">
          <a:xfrm>
            <a:off x="4065588" y="1628775"/>
            <a:ext cx="9366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solidFill>
                  <a:srgbClr val="000000"/>
                </a:solidFill>
                <a:latin typeface="宋体" panose="02010600030101010101" pitchFamily="2" charset="-122"/>
              </a:rPr>
              <a:t>就业人数</a:t>
            </a:r>
          </a:p>
        </p:txBody>
      </p:sp>
      <p:sp>
        <p:nvSpPr>
          <p:cNvPr id="73763" name="Rectangle 114"/>
          <p:cNvSpPr>
            <a:spLocks noChangeArrowheads="1"/>
          </p:cNvSpPr>
          <p:nvPr/>
        </p:nvSpPr>
        <p:spPr bwMode="auto">
          <a:xfrm>
            <a:off x="3529013" y="1628775"/>
            <a:ext cx="5365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solidFill>
                  <a:srgbClr val="000000"/>
                </a:solidFill>
                <a:latin typeface="宋体" panose="02010600030101010101" pitchFamily="2" charset="-122"/>
              </a:rPr>
              <a:t>考研人数</a:t>
            </a:r>
          </a:p>
        </p:txBody>
      </p:sp>
      <p:sp>
        <p:nvSpPr>
          <p:cNvPr id="73764" name="Rectangle 115"/>
          <p:cNvSpPr>
            <a:spLocks noChangeArrowheads="1"/>
          </p:cNvSpPr>
          <p:nvPr/>
        </p:nvSpPr>
        <p:spPr bwMode="auto">
          <a:xfrm>
            <a:off x="1993900" y="1628775"/>
            <a:ext cx="1535113"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latin typeface="宋体" panose="02010600030101010101" pitchFamily="2" charset="-122"/>
              </a:rPr>
              <a:t>本专科</a:t>
            </a:r>
            <a:r>
              <a:rPr lang="zh-CN" altLang="en-US" sz="1400" b="1">
                <a:solidFill>
                  <a:srgbClr val="000000"/>
                </a:solidFill>
                <a:latin typeface="宋体" panose="02010600030101010101" pitchFamily="2" charset="-122"/>
              </a:rPr>
              <a:t>毕业生总人数（含二学位）</a:t>
            </a:r>
          </a:p>
        </p:txBody>
      </p:sp>
      <p:sp>
        <p:nvSpPr>
          <p:cNvPr id="73765" name="Rectangle 116"/>
          <p:cNvSpPr>
            <a:spLocks noChangeArrowheads="1"/>
          </p:cNvSpPr>
          <p:nvPr/>
        </p:nvSpPr>
        <p:spPr bwMode="auto">
          <a:xfrm>
            <a:off x="1331913" y="1628775"/>
            <a:ext cx="661987"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r>
              <a:rPr lang="zh-CN" altLang="en-US" sz="1400" b="1">
                <a:solidFill>
                  <a:srgbClr val="000000"/>
                </a:solidFill>
                <a:latin typeface="宋体" panose="02010600030101010101" pitchFamily="2" charset="-122"/>
              </a:rPr>
              <a:t>毕业年份</a:t>
            </a:r>
          </a:p>
        </p:txBody>
      </p:sp>
      <p:sp>
        <p:nvSpPr>
          <p:cNvPr id="73766" name="Line 117"/>
          <p:cNvSpPr>
            <a:spLocks noChangeShapeType="1"/>
          </p:cNvSpPr>
          <p:nvPr/>
        </p:nvSpPr>
        <p:spPr bwMode="auto">
          <a:xfrm>
            <a:off x="1330325" y="1618796"/>
            <a:ext cx="669607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67" name="Line 118"/>
          <p:cNvSpPr>
            <a:spLocks noChangeShapeType="1"/>
          </p:cNvSpPr>
          <p:nvPr/>
        </p:nvSpPr>
        <p:spPr bwMode="auto">
          <a:xfrm>
            <a:off x="1330325" y="2779713"/>
            <a:ext cx="669607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68" name="Line 119"/>
          <p:cNvSpPr>
            <a:spLocks noChangeShapeType="1"/>
          </p:cNvSpPr>
          <p:nvPr/>
        </p:nvSpPr>
        <p:spPr bwMode="auto">
          <a:xfrm>
            <a:off x="1330325" y="3355975"/>
            <a:ext cx="669607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69" name="Line 120"/>
          <p:cNvSpPr>
            <a:spLocks noChangeShapeType="1"/>
          </p:cNvSpPr>
          <p:nvPr/>
        </p:nvSpPr>
        <p:spPr bwMode="auto">
          <a:xfrm>
            <a:off x="1330325" y="4003675"/>
            <a:ext cx="669607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0" name="Line 121"/>
          <p:cNvSpPr>
            <a:spLocks noChangeShapeType="1"/>
          </p:cNvSpPr>
          <p:nvPr/>
        </p:nvSpPr>
        <p:spPr bwMode="auto">
          <a:xfrm>
            <a:off x="1330325" y="4579938"/>
            <a:ext cx="669607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1" name="Line 122"/>
          <p:cNvSpPr>
            <a:spLocks noChangeShapeType="1"/>
          </p:cNvSpPr>
          <p:nvPr/>
        </p:nvSpPr>
        <p:spPr bwMode="auto">
          <a:xfrm>
            <a:off x="1330325" y="5229225"/>
            <a:ext cx="669607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2" name="Line 123"/>
          <p:cNvSpPr>
            <a:spLocks noChangeShapeType="1"/>
          </p:cNvSpPr>
          <p:nvPr/>
        </p:nvSpPr>
        <p:spPr bwMode="auto">
          <a:xfrm>
            <a:off x="1330325" y="1628775"/>
            <a:ext cx="0" cy="36210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3" name="Line 124"/>
          <p:cNvSpPr>
            <a:spLocks noChangeShapeType="1"/>
          </p:cNvSpPr>
          <p:nvPr/>
        </p:nvSpPr>
        <p:spPr bwMode="auto">
          <a:xfrm>
            <a:off x="1993900" y="1628775"/>
            <a:ext cx="0" cy="36210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4" name="Line 125"/>
          <p:cNvSpPr>
            <a:spLocks noChangeShapeType="1"/>
          </p:cNvSpPr>
          <p:nvPr/>
        </p:nvSpPr>
        <p:spPr bwMode="auto">
          <a:xfrm>
            <a:off x="3562350" y="1628775"/>
            <a:ext cx="0" cy="36004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5" name="Line 126"/>
          <p:cNvSpPr>
            <a:spLocks noChangeShapeType="1"/>
          </p:cNvSpPr>
          <p:nvPr/>
        </p:nvSpPr>
        <p:spPr bwMode="auto">
          <a:xfrm>
            <a:off x="4065588" y="1628775"/>
            <a:ext cx="0" cy="36004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6" name="Line 127"/>
          <p:cNvSpPr>
            <a:spLocks noChangeShapeType="1"/>
          </p:cNvSpPr>
          <p:nvPr/>
        </p:nvSpPr>
        <p:spPr bwMode="auto">
          <a:xfrm>
            <a:off x="5002213" y="1628775"/>
            <a:ext cx="0" cy="36004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7" name="Line 128"/>
          <p:cNvSpPr>
            <a:spLocks noChangeShapeType="1"/>
          </p:cNvSpPr>
          <p:nvPr/>
        </p:nvSpPr>
        <p:spPr bwMode="auto">
          <a:xfrm>
            <a:off x="5865813" y="1628775"/>
            <a:ext cx="0" cy="36004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8" name="Line 129"/>
          <p:cNvSpPr>
            <a:spLocks noChangeShapeType="1"/>
          </p:cNvSpPr>
          <p:nvPr/>
        </p:nvSpPr>
        <p:spPr bwMode="auto">
          <a:xfrm>
            <a:off x="6946900" y="1628775"/>
            <a:ext cx="0" cy="36004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9" name="Line 130"/>
          <p:cNvSpPr>
            <a:spLocks noChangeShapeType="1"/>
          </p:cNvSpPr>
          <p:nvPr/>
        </p:nvSpPr>
        <p:spPr bwMode="auto">
          <a:xfrm>
            <a:off x="8026400" y="1628775"/>
            <a:ext cx="0" cy="36004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80" name="Rectangle 141"/>
          <p:cNvSpPr>
            <a:spLocks noChangeArrowheads="1"/>
          </p:cNvSpPr>
          <p:nvPr/>
        </p:nvSpPr>
        <p:spPr bwMode="auto">
          <a:xfrm>
            <a:off x="8031163" y="6381750"/>
            <a:ext cx="96837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en-US" sz="2800"/>
          </a:p>
        </p:txBody>
      </p:sp>
      <p:sp>
        <p:nvSpPr>
          <p:cNvPr id="73781" name="Rectangle 142"/>
          <p:cNvSpPr>
            <a:spLocks noChangeArrowheads="1"/>
          </p:cNvSpPr>
          <p:nvPr/>
        </p:nvSpPr>
        <p:spPr bwMode="auto">
          <a:xfrm>
            <a:off x="1187450" y="5518150"/>
            <a:ext cx="6650038"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buFontTx/>
              <a:buNone/>
            </a:pPr>
            <a:r>
              <a:rPr lang="en-US" altLang="zh-CN" sz="1200">
                <a:solidFill>
                  <a:srgbClr val="000000"/>
                </a:solidFill>
                <a:latin typeface="Times New Roman" panose="02020603050405020304" pitchFamily="18" charset="0"/>
                <a:cs typeface="Times New Roman" panose="02020603050405020304" pitchFamily="18" charset="0"/>
              </a:rPr>
              <a:t>3</a:t>
            </a:r>
            <a:r>
              <a:rPr lang="zh-CN" altLang="en-US" sz="1200">
                <a:solidFill>
                  <a:srgbClr val="000000"/>
                </a:solidFill>
                <a:latin typeface="Times New Roman" panose="02020603050405020304" pitchFamily="18" charset="0"/>
                <a:cs typeface="Times New Roman" panose="02020603050405020304" pitchFamily="18" charset="0"/>
              </a:rPr>
              <a:t>、在公安机关就业人员是泛指在各级公安机关和边防、消防、警卫及海关工作人员。</a:t>
            </a:r>
          </a:p>
        </p:txBody>
      </p:sp>
      <p:sp>
        <p:nvSpPr>
          <p:cNvPr id="73782" name="Rectangle 143"/>
          <p:cNvSpPr>
            <a:spLocks noChangeArrowheads="1"/>
          </p:cNvSpPr>
          <p:nvPr/>
        </p:nvSpPr>
        <p:spPr bwMode="auto">
          <a:xfrm>
            <a:off x="539750" y="6381750"/>
            <a:ext cx="661988"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en-US" sz="2800"/>
          </a:p>
        </p:txBody>
      </p:sp>
      <p:sp>
        <p:nvSpPr>
          <p:cNvPr id="73783" name="Rectangle 144"/>
          <p:cNvSpPr>
            <a:spLocks noChangeArrowheads="1"/>
          </p:cNvSpPr>
          <p:nvPr/>
        </p:nvSpPr>
        <p:spPr bwMode="auto">
          <a:xfrm>
            <a:off x="1187450" y="5302250"/>
            <a:ext cx="7618413"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buFontTx/>
              <a:buNone/>
            </a:pPr>
            <a:r>
              <a:rPr lang="en-US" altLang="zh-CN" sz="1200">
                <a:solidFill>
                  <a:srgbClr val="000000"/>
                </a:solidFill>
                <a:latin typeface="Times New Roman" panose="02020603050405020304" pitchFamily="18" charset="0"/>
                <a:cs typeface="Times New Roman" panose="02020603050405020304" pitchFamily="18" charset="0"/>
              </a:rPr>
              <a:t>2</a:t>
            </a:r>
            <a:r>
              <a:rPr lang="zh-CN" altLang="en-US" sz="1200">
                <a:solidFill>
                  <a:srgbClr val="000000"/>
                </a:solidFill>
                <a:latin typeface="Times New Roman" panose="02020603050405020304" pitchFamily="18" charset="0"/>
                <a:cs typeface="Times New Roman" panose="02020603050405020304" pitchFamily="18" charset="0"/>
              </a:rPr>
              <a:t>、就业入警率中考研人员不作为入警人员计算，就业入警率</a:t>
            </a:r>
            <a:r>
              <a:rPr lang="en-US" altLang="zh-CN" sz="1200">
                <a:solidFill>
                  <a:srgbClr val="000000"/>
                </a:solidFill>
                <a:latin typeface="Times New Roman" panose="02020603050405020304" pitchFamily="18" charset="0"/>
                <a:cs typeface="Times New Roman" panose="02020603050405020304" pitchFamily="18" charset="0"/>
              </a:rPr>
              <a:t>=</a:t>
            </a:r>
            <a:r>
              <a:rPr lang="zh-CN" altLang="en-US" sz="1200">
                <a:solidFill>
                  <a:srgbClr val="000000"/>
                </a:solidFill>
                <a:latin typeface="Times New Roman" panose="02020603050405020304" pitchFamily="18" charset="0"/>
                <a:cs typeface="Times New Roman" panose="02020603050405020304" pitchFamily="18" charset="0"/>
              </a:rPr>
              <a:t>在公安机关就业人数</a:t>
            </a:r>
            <a:r>
              <a:rPr lang="en-US" altLang="zh-CN" sz="1200">
                <a:solidFill>
                  <a:srgbClr val="000000"/>
                </a:solidFill>
                <a:latin typeface="Times New Roman" panose="02020603050405020304" pitchFamily="18" charset="0"/>
                <a:cs typeface="Times New Roman" panose="02020603050405020304" pitchFamily="18" charset="0"/>
              </a:rPr>
              <a:t>/</a:t>
            </a:r>
            <a:r>
              <a:rPr lang="zh-CN" altLang="en-US" sz="1200">
                <a:solidFill>
                  <a:srgbClr val="000000"/>
                </a:solidFill>
                <a:latin typeface="Times New Roman" panose="02020603050405020304" pitchFamily="18" charset="0"/>
                <a:cs typeface="Times New Roman" panose="02020603050405020304" pitchFamily="18" charset="0"/>
              </a:rPr>
              <a:t>毕业生就业总人数；</a:t>
            </a:r>
          </a:p>
        </p:txBody>
      </p:sp>
      <p:sp>
        <p:nvSpPr>
          <p:cNvPr id="73784" name="Rectangle 145"/>
          <p:cNvSpPr>
            <a:spLocks noChangeArrowheads="1"/>
          </p:cNvSpPr>
          <p:nvPr/>
        </p:nvSpPr>
        <p:spPr bwMode="auto">
          <a:xfrm>
            <a:off x="539750" y="5661025"/>
            <a:ext cx="661988"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en-US" sz="2800"/>
          </a:p>
        </p:txBody>
      </p:sp>
      <p:sp>
        <p:nvSpPr>
          <p:cNvPr id="73785" name="Rectangle 146"/>
          <p:cNvSpPr>
            <a:spLocks noChangeArrowheads="1"/>
          </p:cNvSpPr>
          <p:nvPr/>
        </p:nvSpPr>
        <p:spPr bwMode="auto">
          <a:xfrm>
            <a:off x="1187450" y="5229225"/>
            <a:ext cx="7618413" cy="37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buFontTx/>
              <a:buNone/>
            </a:pPr>
            <a:r>
              <a:rPr lang="en-US" altLang="zh-CN" sz="1200">
                <a:solidFill>
                  <a:srgbClr val="000000"/>
                </a:solidFill>
                <a:latin typeface="Times New Roman" panose="02020603050405020304" pitchFamily="18" charset="0"/>
                <a:cs typeface="Times New Roman" panose="02020603050405020304" pitchFamily="18" charset="0"/>
              </a:rPr>
              <a:t>1</a:t>
            </a:r>
            <a:r>
              <a:rPr lang="zh-CN" altLang="en-US" sz="1200">
                <a:solidFill>
                  <a:srgbClr val="000000"/>
                </a:solidFill>
                <a:latin typeface="Times New Roman" panose="02020603050405020304" pitchFamily="18" charset="0"/>
                <a:cs typeface="Times New Roman" panose="02020603050405020304" pitchFamily="18" charset="0"/>
              </a:rPr>
              <a:t>、按教委规定，考研人员作为就业人员进行统计，就业率</a:t>
            </a:r>
            <a:r>
              <a:rPr lang="en-US" altLang="zh-CN" sz="1200">
                <a:solidFill>
                  <a:srgbClr val="000000"/>
                </a:solidFill>
                <a:latin typeface="Times New Roman" panose="02020603050405020304" pitchFamily="18" charset="0"/>
                <a:cs typeface="Times New Roman" panose="02020603050405020304" pitchFamily="18" charset="0"/>
              </a:rPr>
              <a:t>=</a:t>
            </a:r>
            <a:r>
              <a:rPr lang="zh-CN" altLang="en-US" sz="1200">
                <a:solidFill>
                  <a:srgbClr val="000000"/>
                </a:solidFill>
                <a:latin typeface="Times New Roman" panose="02020603050405020304" pitchFamily="18" charset="0"/>
                <a:cs typeface="Times New Roman" panose="02020603050405020304" pitchFamily="18" charset="0"/>
              </a:rPr>
              <a:t>（考研人数</a:t>
            </a:r>
            <a:r>
              <a:rPr lang="en-US" altLang="zh-CN" sz="1200">
                <a:solidFill>
                  <a:srgbClr val="000000"/>
                </a:solidFill>
                <a:latin typeface="Times New Roman" panose="02020603050405020304" pitchFamily="18" charset="0"/>
                <a:cs typeface="Times New Roman" panose="02020603050405020304" pitchFamily="18" charset="0"/>
              </a:rPr>
              <a:t>+</a:t>
            </a:r>
            <a:r>
              <a:rPr lang="zh-CN" altLang="en-US" sz="1200">
                <a:solidFill>
                  <a:srgbClr val="000000"/>
                </a:solidFill>
                <a:latin typeface="Times New Roman" panose="02020603050405020304" pitchFamily="18" charset="0"/>
                <a:cs typeface="Times New Roman" panose="02020603050405020304" pitchFamily="18" charset="0"/>
              </a:rPr>
              <a:t>就业人数）</a:t>
            </a:r>
            <a:r>
              <a:rPr lang="en-US" altLang="zh-CN" sz="1200">
                <a:solidFill>
                  <a:srgbClr val="000000"/>
                </a:solidFill>
                <a:latin typeface="Times New Roman" panose="02020603050405020304" pitchFamily="18" charset="0"/>
                <a:cs typeface="Times New Roman" panose="02020603050405020304" pitchFamily="18" charset="0"/>
              </a:rPr>
              <a:t>/</a:t>
            </a:r>
            <a:r>
              <a:rPr lang="zh-CN" altLang="en-US" sz="1200">
                <a:solidFill>
                  <a:srgbClr val="000000"/>
                </a:solidFill>
                <a:latin typeface="Times New Roman" panose="02020603050405020304" pitchFamily="18" charset="0"/>
                <a:cs typeface="Times New Roman" panose="02020603050405020304" pitchFamily="18" charset="0"/>
              </a:rPr>
              <a:t>毕业总人数</a:t>
            </a:r>
            <a:r>
              <a:rPr lang="zh-CN" altLang="en-US" sz="1200">
                <a:solidFill>
                  <a:srgbClr val="000000"/>
                </a:solidFill>
                <a:latin typeface="宋体" panose="02010600030101010101" pitchFamily="2" charset="-122"/>
              </a:rPr>
              <a:t>；</a:t>
            </a:r>
            <a:endParaRPr lang="zh-CN" altLang="en-US" sz="1200"/>
          </a:p>
        </p:txBody>
      </p:sp>
      <p:sp>
        <p:nvSpPr>
          <p:cNvPr id="73786" name="Line 147"/>
          <p:cNvSpPr>
            <a:spLocks noChangeShapeType="1"/>
          </p:cNvSpPr>
          <p:nvPr/>
        </p:nvSpPr>
        <p:spPr bwMode="auto">
          <a:xfrm>
            <a:off x="539750" y="7102475"/>
            <a:ext cx="8280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87" name="Line 148"/>
          <p:cNvSpPr>
            <a:spLocks noChangeShapeType="1"/>
          </p:cNvSpPr>
          <p:nvPr/>
        </p:nvSpPr>
        <p:spPr bwMode="auto">
          <a:xfrm>
            <a:off x="541338" y="5322888"/>
            <a:ext cx="0" cy="177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88" name="Line 149"/>
          <p:cNvSpPr>
            <a:spLocks noChangeShapeType="1"/>
          </p:cNvSpPr>
          <p:nvPr/>
        </p:nvSpPr>
        <p:spPr bwMode="auto">
          <a:xfrm>
            <a:off x="8821738" y="5322888"/>
            <a:ext cx="0" cy="177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827088" y="2924175"/>
            <a:ext cx="9144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latin typeface="宋体" panose="02010600030101010101" pitchFamily="2" charset="-122"/>
              </a:rPr>
              <a:t>招生办公室电</a:t>
            </a:r>
            <a:r>
              <a:rPr lang="zh-CN" altLang="en-US" sz="2400" b="1">
                <a:latin typeface="宋体" panose="02010600030101010101" pitchFamily="2" charset="-122"/>
                <a:sym typeface="Wingdings" panose="05000000000000000000" pitchFamily="2" charset="2"/>
              </a:rPr>
              <a:t>话：（</a:t>
            </a:r>
            <a:r>
              <a:rPr lang="en-US" altLang="zh-CN" sz="2400" b="1">
                <a:latin typeface="宋体" panose="02010600030101010101" pitchFamily="2" charset="-122"/>
                <a:sym typeface="Wingdings" panose="05000000000000000000" pitchFamily="2" charset="2"/>
              </a:rPr>
              <a:t>010</a:t>
            </a:r>
            <a:r>
              <a:rPr lang="zh-CN" altLang="en-US" sz="2400" b="1">
                <a:latin typeface="宋体" panose="02010600030101010101" pitchFamily="2" charset="-122"/>
                <a:sym typeface="Wingdings" panose="05000000000000000000" pitchFamily="2" charset="2"/>
              </a:rPr>
              <a:t>）</a:t>
            </a:r>
            <a:r>
              <a:rPr lang="en-US" altLang="zh-CN" sz="2400" b="1">
                <a:latin typeface="宋体" panose="02010600030101010101" pitchFamily="2" charset="-122"/>
                <a:sym typeface="Wingdings" panose="05000000000000000000" pitchFamily="2" charset="2"/>
              </a:rPr>
              <a:t>83903097</a:t>
            </a:r>
            <a:endParaRPr lang="en-US" altLang="zh-CN" sz="2400" b="1">
              <a:latin typeface="宋体" panose="02010600030101010101" pitchFamily="2" charset="-122"/>
            </a:endParaRPr>
          </a:p>
          <a:p>
            <a:pPr eaLnBrk="1" hangingPunct="1">
              <a:spcBef>
                <a:spcPct val="50000"/>
              </a:spcBef>
              <a:buFontTx/>
              <a:buNone/>
            </a:pPr>
            <a:r>
              <a:rPr lang="zh-CN" altLang="en-US" sz="2400" b="1">
                <a:latin typeface="宋体" panose="02010600030101010101" pitchFamily="2" charset="-122"/>
              </a:rPr>
              <a:t>招生办电子邮箱： </a:t>
            </a:r>
            <a:r>
              <a:rPr lang="en-US" altLang="zh-CN" sz="2400" b="1">
                <a:latin typeface="宋体" panose="02010600030101010101" pitchFamily="2" charset="-122"/>
              </a:rPr>
              <a:t>zhaoban@ppsuc.edu.cn</a:t>
            </a:r>
          </a:p>
          <a:p>
            <a:pPr eaLnBrk="1" hangingPunct="1">
              <a:spcBef>
                <a:spcPct val="50000"/>
              </a:spcBef>
              <a:buFontTx/>
              <a:buNone/>
            </a:pPr>
            <a:r>
              <a:rPr lang="zh-CN" altLang="en-US" sz="2400" b="1">
                <a:latin typeface="宋体" panose="02010600030101010101" pitchFamily="2" charset="-122"/>
              </a:rPr>
              <a:t>学  校  网  址： </a:t>
            </a:r>
            <a:r>
              <a:rPr lang="en-US" altLang="zh-CN" sz="2400" b="1">
                <a:latin typeface="宋体" panose="02010600030101010101" pitchFamily="2" charset="-122"/>
              </a:rPr>
              <a:t>www.ppsuc.edu.cn</a:t>
            </a:r>
          </a:p>
          <a:p>
            <a:pPr eaLnBrk="1" hangingPunct="1">
              <a:spcBef>
                <a:spcPct val="50000"/>
              </a:spcBef>
              <a:buFontTx/>
              <a:buNone/>
            </a:pPr>
            <a:r>
              <a:rPr lang="zh-CN" altLang="en-US" sz="2400" b="1">
                <a:latin typeface="宋体" panose="02010600030101010101" pitchFamily="2" charset="-122"/>
              </a:rPr>
              <a:t>新浪微博</a:t>
            </a:r>
            <a:r>
              <a:rPr lang="en-US" altLang="zh-CN" sz="2400" b="1">
                <a:latin typeface="宋体" panose="02010600030101010101" pitchFamily="2" charset="-122"/>
              </a:rPr>
              <a:t>@</a:t>
            </a:r>
            <a:r>
              <a:rPr lang="zh-CN" altLang="en-US" sz="2400" b="1">
                <a:latin typeface="宋体" panose="02010600030101010101" pitchFamily="2" charset="-122"/>
              </a:rPr>
              <a:t>公大招办</a:t>
            </a:r>
            <a:endParaRPr lang="en-US" altLang="zh-CN" sz="2400" b="1">
              <a:latin typeface="宋体" panose="02010600030101010101" pitchFamily="2" charset="-122"/>
            </a:endParaRPr>
          </a:p>
          <a:p>
            <a:pPr eaLnBrk="1" hangingPunct="1">
              <a:spcBef>
                <a:spcPct val="50000"/>
              </a:spcBef>
              <a:buFontTx/>
              <a:buNone/>
            </a:pPr>
            <a:r>
              <a:rPr lang="zh-CN" altLang="en-US" sz="2400" b="1">
                <a:latin typeface="宋体" panose="02010600030101010101" pitchFamily="2" charset="-122"/>
              </a:rPr>
              <a:t>腾讯微博</a:t>
            </a:r>
            <a:r>
              <a:rPr lang="en-US" altLang="zh-CN" sz="2400" b="1">
                <a:latin typeface="宋体" panose="02010600030101010101" pitchFamily="2" charset="-122"/>
              </a:rPr>
              <a:t>@</a:t>
            </a:r>
            <a:r>
              <a:rPr lang="zh-CN" altLang="en-US" sz="2400" b="1">
                <a:latin typeface="宋体" panose="02010600030101010101" pitchFamily="2" charset="-122"/>
              </a:rPr>
              <a:t>中国人民公安大学招生办 </a:t>
            </a:r>
          </a:p>
          <a:p>
            <a:pPr eaLnBrk="1" hangingPunct="1">
              <a:spcBef>
                <a:spcPct val="50000"/>
              </a:spcBef>
              <a:buFontTx/>
              <a:buNone/>
            </a:pPr>
            <a:r>
              <a:rPr lang="zh-CN" altLang="en-US" sz="2400" b="1">
                <a:latin typeface="宋体" panose="02010600030101010101" pitchFamily="2" charset="-122"/>
              </a:rPr>
              <a:t>纪检监查督查办公室电话： （</a:t>
            </a:r>
            <a:r>
              <a:rPr lang="en-US" altLang="zh-CN" sz="2400" b="1">
                <a:latin typeface="宋体" panose="02010600030101010101" pitchFamily="2" charset="-122"/>
              </a:rPr>
              <a:t>010</a:t>
            </a:r>
            <a:r>
              <a:rPr lang="zh-CN" altLang="en-US" sz="2400" b="1">
                <a:latin typeface="宋体" panose="02010600030101010101" pitchFamily="2" charset="-122"/>
              </a:rPr>
              <a:t>）</a:t>
            </a:r>
            <a:r>
              <a:rPr lang="en-US" altLang="zh-CN" sz="2400" b="1">
                <a:latin typeface="宋体" panose="02010600030101010101" pitchFamily="2" charset="-122"/>
              </a:rPr>
              <a:t>83903056</a:t>
            </a:r>
          </a:p>
          <a:p>
            <a:pPr eaLnBrk="1" hangingPunct="1">
              <a:spcBef>
                <a:spcPct val="50000"/>
              </a:spcBef>
              <a:buFontTx/>
              <a:buNone/>
            </a:pPr>
            <a:r>
              <a:rPr lang="zh-CN" altLang="en-US" sz="2400" b="1">
                <a:latin typeface="宋体" panose="02010600030101010101" pitchFamily="2" charset="-122"/>
              </a:rPr>
              <a:t>纪检监查督查办公室电子邮箱： </a:t>
            </a:r>
            <a:r>
              <a:rPr lang="en-US" altLang="zh-CN" sz="2400" b="1">
                <a:latin typeface="宋体" panose="02010600030101010101" pitchFamily="2" charset="-122"/>
              </a:rPr>
              <a:t>jijian@ppsuc.edu.cn</a:t>
            </a:r>
          </a:p>
        </p:txBody>
      </p:sp>
      <p:sp>
        <p:nvSpPr>
          <p:cNvPr id="74755" name="WordArt 7"/>
          <p:cNvSpPr>
            <a:spLocks noChangeArrowheads="1" noChangeShapeType="1" noTextEdit="1"/>
          </p:cNvSpPr>
          <p:nvPr/>
        </p:nvSpPr>
        <p:spPr bwMode="auto">
          <a:xfrm>
            <a:off x="142875" y="1125538"/>
            <a:ext cx="8821738" cy="1825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solidFill>
                  <a:srgbClr val="336699"/>
                </a:solidFill>
                <a:effectLst>
                  <a:outerShdw dist="45791" dir="2021404" algn="ctr" rotWithShape="0">
                    <a:srgbClr val="B2B2B2">
                      <a:alpha val="79999"/>
                    </a:srgbClr>
                  </a:outerShdw>
                </a:effectLst>
                <a:latin typeface="华文楷体" panose="02010600040101010101" pitchFamily="2" charset="-122"/>
                <a:ea typeface="华文楷体" panose="02010600040101010101" pitchFamily="2" charset="-122"/>
              </a:rPr>
              <a:t>欢迎报考</a:t>
            </a:r>
          </a:p>
          <a:p>
            <a:pPr algn="ctr"/>
            <a:r>
              <a:rPr lang="zh-CN" altLang="en-US" sz="3600" kern="10">
                <a:solidFill>
                  <a:srgbClr val="336699"/>
                </a:solidFill>
                <a:effectLst>
                  <a:outerShdw dist="45791" dir="2021404" algn="ctr" rotWithShape="0">
                    <a:srgbClr val="B2B2B2">
                      <a:alpha val="79999"/>
                    </a:srgbClr>
                  </a:outerShdw>
                </a:effectLst>
                <a:latin typeface="华文楷体" panose="02010600040101010101" pitchFamily="2" charset="-122"/>
                <a:ea typeface="华文楷体" panose="02010600040101010101" pitchFamily="2" charset="-122"/>
              </a:rPr>
              <a:t>中国人民公安大学</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067175" y="1878888"/>
            <a:ext cx="2181225" cy="325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图片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00113" y="1844675"/>
            <a:ext cx="21812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文本框 5"/>
          <p:cNvSpPr txBox="1">
            <a:spLocks noChangeArrowheads="1"/>
          </p:cNvSpPr>
          <p:nvPr/>
        </p:nvSpPr>
        <p:spPr bwMode="auto">
          <a:xfrm>
            <a:off x="971550" y="1127125"/>
            <a:ext cx="208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t>中国人民公安大学</a:t>
            </a:r>
            <a:endParaRPr lang="en-US" altLang="zh-CN" b="1"/>
          </a:p>
          <a:p>
            <a:pPr eaLnBrk="1" hangingPunct="1"/>
            <a:r>
              <a:rPr lang="en-US" altLang="zh-CN" b="1"/>
              <a:t>  </a:t>
            </a:r>
            <a:r>
              <a:rPr lang="zh-CN" altLang="en-US" b="1"/>
              <a:t>官方微信订阅号</a:t>
            </a:r>
          </a:p>
        </p:txBody>
      </p:sp>
      <p:sp>
        <p:nvSpPr>
          <p:cNvPr id="75781" name="文本框 6"/>
          <p:cNvSpPr txBox="1">
            <a:spLocks noChangeArrowheads="1"/>
          </p:cNvSpPr>
          <p:nvPr/>
        </p:nvSpPr>
        <p:spPr bwMode="auto">
          <a:xfrm>
            <a:off x="4010025" y="1127125"/>
            <a:ext cx="2376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t>中国人民公安大学</a:t>
            </a:r>
            <a:endParaRPr lang="en-US" altLang="zh-CN" b="1"/>
          </a:p>
          <a:p>
            <a:pPr eaLnBrk="1" hangingPunct="1"/>
            <a:r>
              <a:rPr lang="en-US" altLang="zh-CN" b="1"/>
              <a:t>  </a:t>
            </a:r>
            <a:r>
              <a:rPr lang="zh-CN" altLang="en-US" b="1"/>
              <a:t>招生办官方微博</a:t>
            </a:r>
          </a:p>
        </p:txBody>
      </p:sp>
      <p:sp>
        <p:nvSpPr>
          <p:cNvPr id="75782" name="文本框 7"/>
          <p:cNvSpPr txBox="1">
            <a:spLocks noChangeArrowheads="1"/>
          </p:cNvSpPr>
          <p:nvPr/>
        </p:nvSpPr>
        <p:spPr bwMode="auto">
          <a:xfrm>
            <a:off x="900113" y="5516563"/>
            <a:ext cx="56880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中国人民公安大学网站：</a:t>
            </a:r>
            <a:r>
              <a:rPr lang="en-US" altLang="zh-CN"/>
              <a:t>www.ppsuc.edu.cn</a:t>
            </a:r>
          </a:p>
          <a:p>
            <a:pPr eaLnBrk="1" hangingPunct="1"/>
            <a:endParaRPr lang="en-US" altLang="zh-CN"/>
          </a:p>
          <a:p>
            <a:pPr eaLnBrk="1" hangingPunct="1"/>
            <a:r>
              <a:rPr lang="zh-CN" altLang="en-US"/>
              <a:t>招生办公室电话：</a:t>
            </a:r>
            <a:r>
              <a:rPr lang="en-US" altLang="zh-CN"/>
              <a:t>010-83903097</a:t>
            </a:r>
          </a:p>
          <a:p>
            <a:pPr eaLnBrk="1" hangingPunct="1"/>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2195513" y="549275"/>
            <a:ext cx="2520950" cy="2519363"/>
            <a:chOff x="0" y="0"/>
            <a:chExt cx="1228" cy="1228"/>
          </a:xfrm>
        </p:grpSpPr>
        <p:sp>
          <p:nvSpPr>
            <p:cNvPr id="11374" name="Oval 4"/>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75" name="Group 5"/>
            <p:cNvGrpSpPr>
              <a:grpSpLocks/>
            </p:cNvGrpSpPr>
            <p:nvPr/>
          </p:nvGrpSpPr>
          <p:grpSpPr bwMode="auto">
            <a:xfrm>
              <a:off x="127" y="704"/>
              <a:ext cx="975" cy="325"/>
              <a:chOff x="0" y="0"/>
              <a:chExt cx="2472" cy="824"/>
            </a:xfrm>
          </p:grpSpPr>
          <p:sp>
            <p:nvSpPr>
              <p:cNvPr id="11379" name="Oval 6"/>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80" name="Oval 7"/>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76" name="Group 8"/>
            <p:cNvGrpSpPr>
              <a:grpSpLocks/>
            </p:cNvGrpSpPr>
            <p:nvPr/>
          </p:nvGrpSpPr>
          <p:grpSpPr bwMode="auto">
            <a:xfrm>
              <a:off x="293" y="264"/>
              <a:ext cx="644" cy="645"/>
              <a:chOff x="0" y="0"/>
              <a:chExt cx="644" cy="645"/>
            </a:xfrm>
          </p:grpSpPr>
          <p:sp>
            <p:nvSpPr>
              <p:cNvPr id="11377" name="Oval 9"/>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9227" name="Group 11"/>
          <p:cNvGrpSpPr>
            <a:grpSpLocks/>
          </p:cNvGrpSpPr>
          <p:nvPr/>
        </p:nvGrpSpPr>
        <p:grpSpPr bwMode="auto">
          <a:xfrm>
            <a:off x="2051050" y="4338638"/>
            <a:ext cx="2519363" cy="2519362"/>
            <a:chOff x="0" y="0"/>
            <a:chExt cx="1228" cy="1228"/>
          </a:xfrm>
        </p:grpSpPr>
        <p:sp>
          <p:nvSpPr>
            <p:cNvPr id="11367" name="Oval 12"/>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68" name="Group 13"/>
            <p:cNvGrpSpPr>
              <a:grpSpLocks/>
            </p:cNvGrpSpPr>
            <p:nvPr/>
          </p:nvGrpSpPr>
          <p:grpSpPr bwMode="auto">
            <a:xfrm>
              <a:off x="127" y="704"/>
              <a:ext cx="975" cy="325"/>
              <a:chOff x="0" y="0"/>
              <a:chExt cx="2472" cy="824"/>
            </a:xfrm>
          </p:grpSpPr>
          <p:sp>
            <p:nvSpPr>
              <p:cNvPr id="11372" name="Oval 14"/>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73" name="Oval 15"/>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69" name="Group 16"/>
            <p:cNvGrpSpPr>
              <a:grpSpLocks/>
            </p:cNvGrpSpPr>
            <p:nvPr/>
          </p:nvGrpSpPr>
          <p:grpSpPr bwMode="auto">
            <a:xfrm>
              <a:off x="293" y="264"/>
              <a:ext cx="644" cy="645"/>
              <a:chOff x="0" y="0"/>
              <a:chExt cx="644" cy="645"/>
            </a:xfrm>
          </p:grpSpPr>
          <p:sp>
            <p:nvSpPr>
              <p:cNvPr id="11370" name="Oval 17"/>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1268" name="Group 19"/>
          <p:cNvGrpSpPr>
            <a:grpSpLocks/>
          </p:cNvGrpSpPr>
          <p:nvPr/>
        </p:nvGrpSpPr>
        <p:grpSpPr bwMode="auto">
          <a:xfrm>
            <a:off x="0" y="2565400"/>
            <a:ext cx="2519363" cy="2519363"/>
            <a:chOff x="0" y="0"/>
            <a:chExt cx="1228" cy="1228"/>
          </a:xfrm>
        </p:grpSpPr>
        <p:sp>
          <p:nvSpPr>
            <p:cNvPr id="11360" name="Oval 2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61" name="Group 21"/>
            <p:cNvGrpSpPr>
              <a:grpSpLocks/>
            </p:cNvGrpSpPr>
            <p:nvPr/>
          </p:nvGrpSpPr>
          <p:grpSpPr bwMode="auto">
            <a:xfrm>
              <a:off x="127" y="704"/>
              <a:ext cx="975" cy="325"/>
              <a:chOff x="0" y="0"/>
              <a:chExt cx="2472" cy="824"/>
            </a:xfrm>
          </p:grpSpPr>
          <p:sp>
            <p:nvSpPr>
              <p:cNvPr id="11365" name="Oval 2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66" name="Oval 2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62" name="Group 24"/>
            <p:cNvGrpSpPr>
              <a:grpSpLocks/>
            </p:cNvGrpSpPr>
            <p:nvPr/>
          </p:nvGrpSpPr>
          <p:grpSpPr bwMode="auto">
            <a:xfrm>
              <a:off x="293" y="264"/>
              <a:ext cx="644" cy="645"/>
              <a:chOff x="0" y="0"/>
              <a:chExt cx="644" cy="645"/>
            </a:xfrm>
          </p:grpSpPr>
          <p:sp>
            <p:nvSpPr>
              <p:cNvPr id="11363" name="Oval 2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1269" name="Group 27"/>
          <p:cNvGrpSpPr>
            <a:grpSpLocks/>
          </p:cNvGrpSpPr>
          <p:nvPr/>
        </p:nvGrpSpPr>
        <p:grpSpPr bwMode="auto">
          <a:xfrm>
            <a:off x="4932363" y="549275"/>
            <a:ext cx="2519362" cy="2519363"/>
            <a:chOff x="0" y="0"/>
            <a:chExt cx="1228" cy="1228"/>
          </a:xfrm>
        </p:grpSpPr>
        <p:sp>
          <p:nvSpPr>
            <p:cNvPr id="11353" name="Oval 28"/>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54" name="Group 29"/>
            <p:cNvGrpSpPr>
              <a:grpSpLocks/>
            </p:cNvGrpSpPr>
            <p:nvPr/>
          </p:nvGrpSpPr>
          <p:grpSpPr bwMode="auto">
            <a:xfrm>
              <a:off x="127" y="704"/>
              <a:ext cx="975" cy="325"/>
              <a:chOff x="0" y="0"/>
              <a:chExt cx="2472" cy="824"/>
            </a:xfrm>
          </p:grpSpPr>
          <p:sp>
            <p:nvSpPr>
              <p:cNvPr id="11358" name="Oval 30"/>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59" name="Oval 31"/>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55" name="Group 32"/>
            <p:cNvGrpSpPr>
              <a:grpSpLocks/>
            </p:cNvGrpSpPr>
            <p:nvPr/>
          </p:nvGrpSpPr>
          <p:grpSpPr bwMode="auto">
            <a:xfrm>
              <a:off x="293" y="264"/>
              <a:ext cx="644" cy="645"/>
              <a:chOff x="0" y="0"/>
              <a:chExt cx="644" cy="645"/>
            </a:xfrm>
          </p:grpSpPr>
          <p:sp>
            <p:nvSpPr>
              <p:cNvPr id="11356" name="Oval 33"/>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1270" name="Group 35"/>
          <p:cNvGrpSpPr>
            <a:grpSpLocks/>
          </p:cNvGrpSpPr>
          <p:nvPr/>
        </p:nvGrpSpPr>
        <p:grpSpPr bwMode="auto">
          <a:xfrm>
            <a:off x="6624638" y="2492375"/>
            <a:ext cx="2519362" cy="2519363"/>
            <a:chOff x="0" y="0"/>
            <a:chExt cx="1228" cy="1228"/>
          </a:xfrm>
        </p:grpSpPr>
        <p:sp>
          <p:nvSpPr>
            <p:cNvPr id="11346" name="Oval 36"/>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47" name="Group 37"/>
            <p:cNvGrpSpPr>
              <a:grpSpLocks/>
            </p:cNvGrpSpPr>
            <p:nvPr/>
          </p:nvGrpSpPr>
          <p:grpSpPr bwMode="auto">
            <a:xfrm>
              <a:off x="127" y="704"/>
              <a:ext cx="975" cy="325"/>
              <a:chOff x="0" y="0"/>
              <a:chExt cx="2472" cy="824"/>
            </a:xfrm>
          </p:grpSpPr>
          <p:sp>
            <p:nvSpPr>
              <p:cNvPr id="11351" name="Oval 38"/>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52" name="Oval 39"/>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48" name="Group 40"/>
            <p:cNvGrpSpPr>
              <a:grpSpLocks/>
            </p:cNvGrpSpPr>
            <p:nvPr/>
          </p:nvGrpSpPr>
          <p:grpSpPr bwMode="auto">
            <a:xfrm>
              <a:off x="293" y="264"/>
              <a:ext cx="644" cy="645"/>
              <a:chOff x="0" y="0"/>
              <a:chExt cx="644" cy="645"/>
            </a:xfrm>
          </p:grpSpPr>
          <p:sp>
            <p:nvSpPr>
              <p:cNvPr id="11349" name="Oval 41"/>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grpSp>
        <p:nvGrpSpPr>
          <p:cNvPr id="11271" name="Group 43"/>
          <p:cNvGrpSpPr>
            <a:grpSpLocks/>
          </p:cNvGrpSpPr>
          <p:nvPr/>
        </p:nvGrpSpPr>
        <p:grpSpPr bwMode="auto">
          <a:xfrm>
            <a:off x="5003800" y="4338638"/>
            <a:ext cx="2519363" cy="2519362"/>
            <a:chOff x="0" y="0"/>
            <a:chExt cx="1228" cy="1228"/>
          </a:xfrm>
        </p:grpSpPr>
        <p:sp>
          <p:nvSpPr>
            <p:cNvPr id="11339" name="Oval 44"/>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40" name="Group 45"/>
            <p:cNvGrpSpPr>
              <a:grpSpLocks/>
            </p:cNvGrpSpPr>
            <p:nvPr/>
          </p:nvGrpSpPr>
          <p:grpSpPr bwMode="auto">
            <a:xfrm>
              <a:off x="127" y="704"/>
              <a:ext cx="975" cy="325"/>
              <a:chOff x="0" y="0"/>
              <a:chExt cx="2472" cy="824"/>
            </a:xfrm>
          </p:grpSpPr>
          <p:sp>
            <p:nvSpPr>
              <p:cNvPr id="11344" name="Oval 46"/>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45" name="Oval 47"/>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41" name="Group 48"/>
            <p:cNvGrpSpPr>
              <a:grpSpLocks/>
            </p:cNvGrpSpPr>
            <p:nvPr/>
          </p:nvGrpSpPr>
          <p:grpSpPr bwMode="auto">
            <a:xfrm>
              <a:off x="293" y="264"/>
              <a:ext cx="644" cy="645"/>
              <a:chOff x="0" y="0"/>
              <a:chExt cx="644" cy="645"/>
            </a:xfrm>
          </p:grpSpPr>
          <p:sp>
            <p:nvSpPr>
              <p:cNvPr id="11342" name="Oval 49"/>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272" name="Text Box 51"/>
          <p:cNvSpPr txBox="1">
            <a:spLocks noChangeArrowheads="1"/>
          </p:cNvSpPr>
          <p:nvPr/>
        </p:nvSpPr>
        <p:spPr bwMode="auto">
          <a:xfrm>
            <a:off x="2700338" y="1557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11273" name="Text Box 52"/>
          <p:cNvSpPr txBox="1">
            <a:spLocks noChangeArrowheads="1"/>
          </p:cNvSpPr>
          <p:nvPr/>
        </p:nvSpPr>
        <p:spPr bwMode="auto">
          <a:xfrm>
            <a:off x="2771775" y="1484313"/>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sp>
        <p:nvSpPr>
          <p:cNvPr id="11274" name="Text Box 53"/>
          <p:cNvSpPr txBox="1">
            <a:spLocks noChangeArrowheads="1"/>
          </p:cNvSpPr>
          <p:nvPr/>
        </p:nvSpPr>
        <p:spPr bwMode="auto">
          <a:xfrm>
            <a:off x="538163" y="3573463"/>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sp>
        <p:nvSpPr>
          <p:cNvPr id="11275" name="Text Box 54"/>
          <p:cNvSpPr txBox="1">
            <a:spLocks noChangeArrowheads="1"/>
          </p:cNvSpPr>
          <p:nvPr/>
        </p:nvSpPr>
        <p:spPr bwMode="auto">
          <a:xfrm>
            <a:off x="2555875" y="537368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32EA44"/>
                </a:solidFill>
                <a:ea typeface="华文行楷" panose="02010800040101010101" pitchFamily="2" charset="-122"/>
              </a:rPr>
              <a:t>业务实习</a:t>
            </a:r>
          </a:p>
        </p:txBody>
      </p:sp>
      <p:sp>
        <p:nvSpPr>
          <p:cNvPr id="11276" name="Text Box 55"/>
          <p:cNvSpPr txBox="1">
            <a:spLocks noChangeArrowheads="1"/>
          </p:cNvSpPr>
          <p:nvPr/>
        </p:nvSpPr>
        <p:spPr bwMode="auto">
          <a:xfrm>
            <a:off x="5580063" y="53482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课外活动</a:t>
            </a:r>
          </a:p>
        </p:txBody>
      </p:sp>
      <p:sp>
        <p:nvSpPr>
          <p:cNvPr id="11277" name="Text Box 56"/>
          <p:cNvSpPr txBox="1">
            <a:spLocks noChangeArrowheads="1"/>
          </p:cNvSpPr>
          <p:nvPr/>
        </p:nvSpPr>
        <p:spPr bwMode="auto">
          <a:xfrm>
            <a:off x="7162800" y="3500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sp>
        <p:nvSpPr>
          <p:cNvPr id="11278" name="Text Box 57"/>
          <p:cNvSpPr txBox="1">
            <a:spLocks noChangeArrowheads="1"/>
          </p:cNvSpPr>
          <p:nvPr/>
        </p:nvSpPr>
        <p:spPr bwMode="auto">
          <a:xfrm>
            <a:off x="5508625" y="15573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nvGrpSpPr>
          <p:cNvPr id="11279" name="Group 58"/>
          <p:cNvGrpSpPr>
            <a:grpSpLocks/>
          </p:cNvGrpSpPr>
          <p:nvPr/>
        </p:nvGrpSpPr>
        <p:grpSpPr bwMode="auto">
          <a:xfrm>
            <a:off x="2195513" y="549275"/>
            <a:ext cx="2520950" cy="2519363"/>
            <a:chOff x="0" y="0"/>
            <a:chExt cx="1588" cy="1587"/>
          </a:xfrm>
        </p:grpSpPr>
        <p:grpSp>
          <p:nvGrpSpPr>
            <p:cNvPr id="11330" name="Group 59"/>
            <p:cNvGrpSpPr>
              <a:grpSpLocks/>
            </p:cNvGrpSpPr>
            <p:nvPr/>
          </p:nvGrpSpPr>
          <p:grpSpPr bwMode="auto">
            <a:xfrm>
              <a:off x="0" y="0"/>
              <a:ext cx="1588" cy="1587"/>
              <a:chOff x="0" y="0"/>
              <a:chExt cx="1228" cy="1228"/>
            </a:xfrm>
          </p:grpSpPr>
          <p:sp>
            <p:nvSpPr>
              <p:cNvPr id="11332" name="Oval 60"/>
              <p:cNvSpPr>
                <a:spLocks noChangeArrowheads="1"/>
              </p:cNvSpPr>
              <p:nvPr/>
            </p:nvSpPr>
            <p:spPr bwMode="auto">
              <a:xfrm>
                <a:off x="0" y="0"/>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33" name="Group 61"/>
              <p:cNvGrpSpPr>
                <a:grpSpLocks/>
              </p:cNvGrpSpPr>
              <p:nvPr/>
            </p:nvGrpSpPr>
            <p:grpSpPr bwMode="auto">
              <a:xfrm>
                <a:off x="127" y="704"/>
                <a:ext cx="975" cy="325"/>
                <a:chOff x="0" y="0"/>
                <a:chExt cx="2472" cy="824"/>
              </a:xfrm>
            </p:grpSpPr>
            <p:sp>
              <p:nvSpPr>
                <p:cNvPr id="11337" name="Oval 62"/>
                <p:cNvSpPr>
                  <a:spLocks noChangeArrowheads="1"/>
                </p:cNvSpPr>
                <p:nvPr/>
              </p:nvSpPr>
              <p:spPr bwMode="auto">
                <a:xfrm>
                  <a:off x="0" y="0"/>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38" name="Oval 63"/>
                <p:cNvSpPr>
                  <a:spLocks noChangeArrowheads="1"/>
                </p:cNvSpPr>
                <p:nvPr/>
              </p:nvSpPr>
              <p:spPr bwMode="auto">
                <a:xfrm>
                  <a:off x="638" y="205"/>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34" name="Group 64"/>
              <p:cNvGrpSpPr>
                <a:grpSpLocks/>
              </p:cNvGrpSpPr>
              <p:nvPr/>
            </p:nvGrpSpPr>
            <p:grpSpPr bwMode="auto">
              <a:xfrm>
                <a:off x="293" y="264"/>
                <a:ext cx="644" cy="645"/>
                <a:chOff x="0" y="0"/>
                <a:chExt cx="644" cy="645"/>
              </a:xfrm>
            </p:grpSpPr>
            <p:sp>
              <p:nvSpPr>
                <p:cNvPr id="11335" name="Oval 65"/>
                <p:cNvSpPr>
                  <a:spLocks noChangeArrowheads="1"/>
                </p:cNvSpPr>
                <p:nvPr/>
              </p:nvSpPr>
              <p:spPr bwMode="auto">
                <a:xfrm>
                  <a:off x="0" y="1"/>
                  <a:ext cx="644" cy="644"/>
                </a:xfrm>
                <a:prstGeom prst="ellipse">
                  <a:avLst/>
                </a:prstGeom>
                <a:gradFill rotWithShape="1">
                  <a:gsLst>
                    <a:gs pos="0">
                      <a:srgbClr val="960E0E"/>
                    </a:gs>
                    <a:gs pos="100000">
                      <a:srgbClr val="E11F1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4"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331" name="Text Box 67">
              <a:hlinkHover r:id="rId2" action="ppaction://hlinksldjump"/>
            </p:cNvPr>
            <p:cNvSpPr txBox="1">
              <a:spLocks noChangeArrowheads="1"/>
            </p:cNvSpPr>
            <p:nvPr/>
          </p:nvSpPr>
          <p:spPr bwMode="auto">
            <a:xfrm>
              <a:off x="363" y="589"/>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E32617"/>
                  </a:solidFill>
                  <a:ea typeface="华文行楷" panose="02010800040101010101" pitchFamily="2" charset="-122"/>
                </a:rPr>
                <a:t>学校简介</a:t>
              </a:r>
            </a:p>
          </p:txBody>
        </p:sp>
      </p:grpSp>
      <p:grpSp>
        <p:nvGrpSpPr>
          <p:cNvPr id="11280" name="Group 68"/>
          <p:cNvGrpSpPr>
            <a:grpSpLocks/>
          </p:cNvGrpSpPr>
          <p:nvPr/>
        </p:nvGrpSpPr>
        <p:grpSpPr bwMode="auto">
          <a:xfrm>
            <a:off x="4932363" y="549275"/>
            <a:ext cx="2519362" cy="2519363"/>
            <a:chOff x="0" y="0"/>
            <a:chExt cx="1587" cy="1587"/>
          </a:xfrm>
        </p:grpSpPr>
        <p:grpSp>
          <p:nvGrpSpPr>
            <p:cNvPr id="11321" name="Group 69"/>
            <p:cNvGrpSpPr>
              <a:grpSpLocks/>
            </p:cNvGrpSpPr>
            <p:nvPr/>
          </p:nvGrpSpPr>
          <p:grpSpPr bwMode="auto">
            <a:xfrm>
              <a:off x="0" y="0"/>
              <a:ext cx="1587" cy="1587"/>
              <a:chOff x="0" y="0"/>
              <a:chExt cx="1228" cy="1228"/>
            </a:xfrm>
          </p:grpSpPr>
          <p:sp>
            <p:nvSpPr>
              <p:cNvPr id="11323" name="Oval 70"/>
              <p:cNvSpPr>
                <a:spLocks noChangeArrowheads="1"/>
              </p:cNvSpPr>
              <p:nvPr/>
            </p:nvSpPr>
            <p:spPr bwMode="auto">
              <a:xfrm>
                <a:off x="0" y="0"/>
                <a:ext cx="1228" cy="1228"/>
              </a:xfrm>
              <a:prstGeom prst="ellipse">
                <a:avLst/>
              </a:prstGeom>
              <a:gradFill rotWithShape="1">
                <a:gsLst>
                  <a:gs pos="0">
                    <a:srgbClr val="BC16BC">
                      <a:alpha val="62000"/>
                    </a:srgbClr>
                  </a:gs>
                  <a:gs pos="100000">
                    <a:srgbClr val="570A57">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24" name="Group 71"/>
              <p:cNvGrpSpPr>
                <a:grpSpLocks/>
              </p:cNvGrpSpPr>
              <p:nvPr/>
            </p:nvGrpSpPr>
            <p:grpSpPr bwMode="auto">
              <a:xfrm>
                <a:off x="127" y="704"/>
                <a:ext cx="975" cy="325"/>
                <a:chOff x="0" y="0"/>
                <a:chExt cx="2472" cy="824"/>
              </a:xfrm>
            </p:grpSpPr>
            <p:sp>
              <p:nvSpPr>
                <p:cNvPr id="11328" name="Oval 7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29" name="Oval 73"/>
                <p:cNvSpPr>
                  <a:spLocks noChangeArrowheads="1"/>
                </p:cNvSpPr>
                <p:nvPr/>
              </p:nvSpPr>
              <p:spPr bwMode="auto">
                <a:xfrm>
                  <a:off x="638" y="205"/>
                  <a:ext cx="1249" cy="451"/>
                </a:xfrm>
                <a:prstGeom prst="ellipse">
                  <a:avLst/>
                </a:prstGeom>
                <a:gradFill rotWithShape="1">
                  <a:gsLst>
                    <a:gs pos="0">
                      <a:srgbClr val="E51FE5">
                        <a:alpha val="92998"/>
                      </a:srgbClr>
                    </a:gs>
                    <a:gs pos="100000">
                      <a:srgbClr val="6A0E6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25" name="Group 74"/>
              <p:cNvGrpSpPr>
                <a:grpSpLocks/>
              </p:cNvGrpSpPr>
              <p:nvPr/>
            </p:nvGrpSpPr>
            <p:grpSpPr bwMode="auto">
              <a:xfrm>
                <a:off x="293" y="264"/>
                <a:ext cx="644" cy="645"/>
                <a:chOff x="0" y="0"/>
                <a:chExt cx="644" cy="645"/>
              </a:xfrm>
            </p:grpSpPr>
            <p:sp>
              <p:nvSpPr>
                <p:cNvPr id="11326" name="Oval 75"/>
                <p:cNvSpPr>
                  <a:spLocks noChangeArrowheads="1"/>
                </p:cNvSpPr>
                <p:nvPr/>
              </p:nvSpPr>
              <p:spPr bwMode="auto">
                <a:xfrm>
                  <a:off x="0" y="1"/>
                  <a:ext cx="644" cy="644"/>
                </a:xfrm>
                <a:prstGeom prst="ellipse">
                  <a:avLst/>
                </a:prstGeom>
                <a:gradFill rotWithShape="1">
                  <a:gsLst>
                    <a:gs pos="0">
                      <a:srgbClr val="A40C83"/>
                    </a:gs>
                    <a:gs pos="100000">
                      <a:srgbClr val="E51FE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29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322" name="Text Box 77">
              <a:hlinkHover r:id="rId3" action="ppaction://hlinksldjump"/>
            </p:cNvPr>
            <p:cNvSpPr txBox="1">
              <a:spLocks noChangeArrowheads="1"/>
            </p:cNvSpPr>
            <p:nvPr/>
          </p:nvSpPr>
          <p:spPr bwMode="auto">
            <a:xfrm>
              <a:off x="363"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C931F3"/>
                  </a:solidFill>
                  <a:ea typeface="华文行楷" panose="02010800040101010101" pitchFamily="2" charset="-122"/>
                </a:rPr>
                <a:t>专业介绍</a:t>
              </a:r>
            </a:p>
          </p:txBody>
        </p:sp>
      </p:grpSp>
      <p:grpSp>
        <p:nvGrpSpPr>
          <p:cNvPr id="11281" name="Group 78"/>
          <p:cNvGrpSpPr>
            <a:grpSpLocks/>
          </p:cNvGrpSpPr>
          <p:nvPr/>
        </p:nvGrpSpPr>
        <p:grpSpPr bwMode="auto">
          <a:xfrm>
            <a:off x="6624638" y="2492375"/>
            <a:ext cx="2519362" cy="2519363"/>
            <a:chOff x="0" y="0"/>
            <a:chExt cx="1587" cy="1587"/>
          </a:xfrm>
        </p:grpSpPr>
        <p:grpSp>
          <p:nvGrpSpPr>
            <p:cNvPr id="11312" name="Group 79"/>
            <p:cNvGrpSpPr>
              <a:grpSpLocks/>
            </p:cNvGrpSpPr>
            <p:nvPr/>
          </p:nvGrpSpPr>
          <p:grpSpPr bwMode="auto">
            <a:xfrm>
              <a:off x="0" y="0"/>
              <a:ext cx="1587" cy="1587"/>
              <a:chOff x="0" y="0"/>
              <a:chExt cx="1228" cy="1228"/>
            </a:xfrm>
          </p:grpSpPr>
          <p:sp>
            <p:nvSpPr>
              <p:cNvPr id="11314" name="Oval 80"/>
              <p:cNvSpPr>
                <a:spLocks noChangeArrowheads="1"/>
              </p:cNvSpPr>
              <p:nvPr/>
            </p:nvSpPr>
            <p:spPr bwMode="auto">
              <a:xfrm>
                <a:off x="0" y="0"/>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15" name="Group 81"/>
              <p:cNvGrpSpPr>
                <a:grpSpLocks/>
              </p:cNvGrpSpPr>
              <p:nvPr/>
            </p:nvGrpSpPr>
            <p:grpSpPr bwMode="auto">
              <a:xfrm>
                <a:off x="127" y="704"/>
                <a:ext cx="975" cy="325"/>
                <a:chOff x="0" y="0"/>
                <a:chExt cx="2472" cy="824"/>
              </a:xfrm>
            </p:grpSpPr>
            <p:sp>
              <p:nvSpPr>
                <p:cNvPr id="11319" name="Oval 82"/>
                <p:cNvSpPr>
                  <a:spLocks noChangeArrowheads="1"/>
                </p:cNvSpPr>
                <p:nvPr/>
              </p:nvSpPr>
              <p:spPr bwMode="auto">
                <a:xfrm>
                  <a:off x="0" y="0"/>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20" name="Oval 83"/>
                <p:cNvSpPr>
                  <a:spLocks noChangeArrowheads="1"/>
                </p:cNvSpPr>
                <p:nvPr/>
              </p:nvSpPr>
              <p:spPr bwMode="auto">
                <a:xfrm>
                  <a:off x="638" y="205"/>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16" name="Group 84"/>
              <p:cNvGrpSpPr>
                <a:grpSpLocks/>
              </p:cNvGrpSpPr>
              <p:nvPr/>
            </p:nvGrpSpPr>
            <p:grpSpPr bwMode="auto">
              <a:xfrm>
                <a:off x="293" y="264"/>
                <a:ext cx="644" cy="645"/>
                <a:chOff x="0" y="0"/>
                <a:chExt cx="644" cy="645"/>
              </a:xfrm>
            </p:grpSpPr>
            <p:sp>
              <p:nvSpPr>
                <p:cNvPr id="11317" name="Oval 85"/>
                <p:cNvSpPr>
                  <a:spLocks noChangeArrowheads="1"/>
                </p:cNvSpPr>
                <p:nvPr/>
              </p:nvSpPr>
              <p:spPr bwMode="auto">
                <a:xfrm>
                  <a:off x="0" y="1"/>
                  <a:ext cx="644" cy="644"/>
                </a:xfrm>
                <a:prstGeom prst="ellipse">
                  <a:avLst/>
                </a:prstGeom>
                <a:gradFill rotWithShape="1">
                  <a:gsLst>
                    <a:gs pos="0">
                      <a:srgbClr val="500B65"/>
                    </a:gs>
                    <a:gs pos="100000">
                      <a:srgbClr val="9F15C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0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313" name="Text Box 87">
              <a:hlinkHover r:id="rId4"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B016EE"/>
                  </a:solidFill>
                  <a:ea typeface="华文行楷" panose="02010800040101010101" pitchFamily="2" charset="-122"/>
                </a:rPr>
                <a:t>一日生活</a:t>
              </a:r>
            </a:p>
          </p:txBody>
        </p:sp>
      </p:grpSp>
      <p:grpSp>
        <p:nvGrpSpPr>
          <p:cNvPr id="11282" name="Group 88"/>
          <p:cNvGrpSpPr>
            <a:grpSpLocks/>
          </p:cNvGrpSpPr>
          <p:nvPr/>
        </p:nvGrpSpPr>
        <p:grpSpPr bwMode="auto">
          <a:xfrm>
            <a:off x="5003800" y="4338638"/>
            <a:ext cx="2519363" cy="2519362"/>
            <a:chOff x="0" y="0"/>
            <a:chExt cx="1587" cy="1587"/>
          </a:xfrm>
        </p:grpSpPr>
        <p:grpSp>
          <p:nvGrpSpPr>
            <p:cNvPr id="11303" name="Group 89"/>
            <p:cNvGrpSpPr>
              <a:grpSpLocks/>
            </p:cNvGrpSpPr>
            <p:nvPr/>
          </p:nvGrpSpPr>
          <p:grpSpPr bwMode="auto">
            <a:xfrm>
              <a:off x="0" y="0"/>
              <a:ext cx="1587" cy="1587"/>
              <a:chOff x="0" y="0"/>
              <a:chExt cx="1228" cy="1228"/>
            </a:xfrm>
          </p:grpSpPr>
          <p:sp>
            <p:nvSpPr>
              <p:cNvPr id="11305" name="Oval 90"/>
              <p:cNvSpPr>
                <a:spLocks noChangeArrowheads="1"/>
              </p:cNvSpPr>
              <p:nvPr/>
            </p:nvSpPr>
            <p:spPr bwMode="auto">
              <a:xfrm>
                <a:off x="0" y="0"/>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306" name="Group 91"/>
              <p:cNvGrpSpPr>
                <a:grpSpLocks/>
              </p:cNvGrpSpPr>
              <p:nvPr/>
            </p:nvGrpSpPr>
            <p:grpSpPr bwMode="auto">
              <a:xfrm>
                <a:off x="127" y="704"/>
                <a:ext cx="975" cy="325"/>
                <a:chOff x="0" y="0"/>
                <a:chExt cx="2472" cy="824"/>
              </a:xfrm>
            </p:grpSpPr>
            <p:sp>
              <p:nvSpPr>
                <p:cNvPr id="11310" name="Oval 92"/>
                <p:cNvSpPr>
                  <a:spLocks noChangeArrowheads="1"/>
                </p:cNvSpPr>
                <p:nvPr/>
              </p:nvSpPr>
              <p:spPr bwMode="auto">
                <a:xfrm>
                  <a:off x="0" y="0"/>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11" name="Oval 93"/>
                <p:cNvSpPr>
                  <a:spLocks noChangeArrowheads="1"/>
                </p:cNvSpPr>
                <p:nvPr/>
              </p:nvSpPr>
              <p:spPr bwMode="auto">
                <a:xfrm>
                  <a:off x="638" y="205"/>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307" name="Group 94"/>
              <p:cNvGrpSpPr>
                <a:grpSpLocks/>
              </p:cNvGrpSpPr>
              <p:nvPr/>
            </p:nvGrpSpPr>
            <p:grpSpPr bwMode="auto">
              <a:xfrm>
                <a:off x="293" y="264"/>
                <a:ext cx="644" cy="645"/>
                <a:chOff x="0" y="0"/>
                <a:chExt cx="644" cy="645"/>
              </a:xfrm>
            </p:grpSpPr>
            <p:sp>
              <p:nvSpPr>
                <p:cNvPr id="11308" name="Oval 95"/>
                <p:cNvSpPr>
                  <a:spLocks noChangeArrowheads="1"/>
                </p:cNvSpPr>
                <p:nvPr/>
              </p:nvSpPr>
              <p:spPr bwMode="auto">
                <a:xfrm>
                  <a:off x="0" y="1"/>
                  <a:ext cx="644" cy="644"/>
                </a:xfrm>
                <a:prstGeom prst="ellipse">
                  <a:avLst/>
                </a:prstGeom>
                <a:gradFill rotWithShape="1">
                  <a:gsLst>
                    <a:gs pos="0">
                      <a:srgbClr val="0F7295"/>
                    </a:gs>
                    <a:gs pos="100000">
                      <a:srgbClr val="16A5D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1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304" name="Text Box 97">
              <a:hlinkClick r:id="rId5" action="ppaction://hlinksldjump"/>
            </p:cNvPr>
            <p:cNvSpPr txBox="1">
              <a:spLocks noChangeArrowheads="1"/>
            </p:cNvSpPr>
            <p:nvPr/>
          </p:nvSpPr>
          <p:spPr bwMode="auto">
            <a:xfrm>
              <a:off x="363" y="636"/>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华文行楷" panose="02010800040101010101" pitchFamily="2" charset="-122"/>
                </a:rPr>
                <a:t>第二课堂</a:t>
              </a:r>
            </a:p>
          </p:txBody>
        </p:sp>
      </p:grpSp>
      <p:grpSp>
        <p:nvGrpSpPr>
          <p:cNvPr id="11283" name="Group 98"/>
          <p:cNvGrpSpPr>
            <a:grpSpLocks/>
          </p:cNvGrpSpPr>
          <p:nvPr/>
        </p:nvGrpSpPr>
        <p:grpSpPr bwMode="auto">
          <a:xfrm>
            <a:off x="2051050" y="4338638"/>
            <a:ext cx="2519363" cy="2519362"/>
            <a:chOff x="0" y="0"/>
            <a:chExt cx="1587" cy="1587"/>
          </a:xfrm>
        </p:grpSpPr>
        <p:grpSp>
          <p:nvGrpSpPr>
            <p:cNvPr id="11294" name="Group 99"/>
            <p:cNvGrpSpPr>
              <a:grpSpLocks/>
            </p:cNvGrpSpPr>
            <p:nvPr/>
          </p:nvGrpSpPr>
          <p:grpSpPr bwMode="auto">
            <a:xfrm>
              <a:off x="0" y="0"/>
              <a:ext cx="1587" cy="1587"/>
              <a:chOff x="0" y="0"/>
              <a:chExt cx="1228" cy="1228"/>
            </a:xfrm>
          </p:grpSpPr>
          <p:sp>
            <p:nvSpPr>
              <p:cNvPr id="11296" name="Oval 100"/>
              <p:cNvSpPr>
                <a:spLocks noChangeArrowheads="1"/>
              </p:cNvSpPr>
              <p:nvPr/>
            </p:nvSpPr>
            <p:spPr bwMode="auto">
              <a:xfrm>
                <a:off x="0" y="0"/>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297" name="Group 101"/>
              <p:cNvGrpSpPr>
                <a:grpSpLocks/>
              </p:cNvGrpSpPr>
              <p:nvPr/>
            </p:nvGrpSpPr>
            <p:grpSpPr bwMode="auto">
              <a:xfrm>
                <a:off x="127" y="704"/>
                <a:ext cx="975" cy="325"/>
                <a:chOff x="0" y="0"/>
                <a:chExt cx="2472" cy="824"/>
              </a:xfrm>
            </p:grpSpPr>
            <p:sp>
              <p:nvSpPr>
                <p:cNvPr id="11301" name="Oval 102"/>
                <p:cNvSpPr>
                  <a:spLocks noChangeArrowheads="1"/>
                </p:cNvSpPr>
                <p:nvPr/>
              </p:nvSpPr>
              <p:spPr bwMode="auto">
                <a:xfrm>
                  <a:off x="0" y="0"/>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302" name="Oval 103"/>
                <p:cNvSpPr>
                  <a:spLocks noChangeArrowheads="1"/>
                </p:cNvSpPr>
                <p:nvPr/>
              </p:nvSpPr>
              <p:spPr bwMode="auto">
                <a:xfrm>
                  <a:off x="638" y="205"/>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298" name="Group 104"/>
              <p:cNvGrpSpPr>
                <a:grpSpLocks/>
              </p:cNvGrpSpPr>
              <p:nvPr/>
            </p:nvGrpSpPr>
            <p:grpSpPr bwMode="auto">
              <a:xfrm>
                <a:off x="293" y="264"/>
                <a:ext cx="644" cy="645"/>
                <a:chOff x="0" y="0"/>
                <a:chExt cx="644" cy="645"/>
              </a:xfrm>
            </p:grpSpPr>
            <p:sp>
              <p:nvSpPr>
                <p:cNvPr id="11299" name="Oval 105"/>
                <p:cNvSpPr>
                  <a:spLocks noChangeArrowheads="1"/>
                </p:cNvSpPr>
                <p:nvPr/>
              </p:nvSpPr>
              <p:spPr bwMode="auto">
                <a:xfrm>
                  <a:off x="0" y="1"/>
                  <a:ext cx="644" cy="644"/>
                </a:xfrm>
                <a:prstGeom prst="ellipse">
                  <a:avLst/>
                </a:prstGeom>
                <a:gradFill rotWithShape="1">
                  <a:gsLst>
                    <a:gs pos="0">
                      <a:srgbClr val="10942F"/>
                    </a:gs>
                    <a:gs pos="100000">
                      <a:srgbClr val="16D83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2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295" name="Text Box 107">
              <a:hlinkHover r:id="rId6" action="ppaction://hlinksldjump"/>
            </p:cNvPr>
            <p:cNvSpPr txBox="1">
              <a:spLocks noChangeArrowheads="1"/>
            </p:cNvSpPr>
            <p:nvPr/>
          </p:nvSpPr>
          <p:spPr bwMode="auto">
            <a:xfrm>
              <a:off x="318" y="652"/>
              <a:ext cx="9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32EA44"/>
                  </a:solidFill>
                  <a:ea typeface="华文行楷" panose="02010800040101010101" pitchFamily="2" charset="-122"/>
                </a:rPr>
                <a:t>大型活动安保</a:t>
              </a:r>
            </a:p>
          </p:txBody>
        </p:sp>
      </p:grpSp>
      <p:grpSp>
        <p:nvGrpSpPr>
          <p:cNvPr id="11284" name="Group 108"/>
          <p:cNvGrpSpPr>
            <a:grpSpLocks/>
          </p:cNvGrpSpPr>
          <p:nvPr/>
        </p:nvGrpSpPr>
        <p:grpSpPr bwMode="auto">
          <a:xfrm>
            <a:off x="0" y="2565400"/>
            <a:ext cx="2519363" cy="2519363"/>
            <a:chOff x="0" y="0"/>
            <a:chExt cx="1587" cy="1587"/>
          </a:xfrm>
        </p:grpSpPr>
        <p:grpSp>
          <p:nvGrpSpPr>
            <p:cNvPr id="11285" name="Group 109"/>
            <p:cNvGrpSpPr>
              <a:grpSpLocks/>
            </p:cNvGrpSpPr>
            <p:nvPr/>
          </p:nvGrpSpPr>
          <p:grpSpPr bwMode="auto">
            <a:xfrm>
              <a:off x="0" y="0"/>
              <a:ext cx="1587" cy="1587"/>
              <a:chOff x="0" y="0"/>
              <a:chExt cx="1228" cy="1228"/>
            </a:xfrm>
          </p:grpSpPr>
          <p:sp>
            <p:nvSpPr>
              <p:cNvPr id="11287" name="Oval 110"/>
              <p:cNvSpPr>
                <a:spLocks noChangeArrowheads="1"/>
              </p:cNvSpPr>
              <p:nvPr/>
            </p:nvSpPr>
            <p:spPr bwMode="auto">
              <a:xfrm>
                <a:off x="0" y="0"/>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nvGrpSpPr>
              <p:cNvPr id="11288" name="Group 111"/>
              <p:cNvGrpSpPr>
                <a:grpSpLocks/>
              </p:cNvGrpSpPr>
              <p:nvPr/>
            </p:nvGrpSpPr>
            <p:grpSpPr bwMode="auto">
              <a:xfrm>
                <a:off x="127" y="704"/>
                <a:ext cx="975" cy="325"/>
                <a:chOff x="0" y="0"/>
                <a:chExt cx="2472" cy="824"/>
              </a:xfrm>
            </p:grpSpPr>
            <p:sp>
              <p:nvSpPr>
                <p:cNvPr id="11292" name="Oval 112"/>
                <p:cNvSpPr>
                  <a:spLocks noChangeArrowheads="1"/>
                </p:cNvSpPr>
                <p:nvPr/>
              </p:nvSpPr>
              <p:spPr bwMode="auto">
                <a:xfrm>
                  <a:off x="0" y="0"/>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93" name="Oval 113"/>
                <p:cNvSpPr>
                  <a:spLocks noChangeArrowheads="1"/>
                </p:cNvSpPr>
                <p:nvPr/>
              </p:nvSpPr>
              <p:spPr bwMode="auto">
                <a:xfrm>
                  <a:off x="638" y="205"/>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pSp>
          <p:grpSp>
            <p:nvGrpSpPr>
              <p:cNvPr id="11289" name="Group 114"/>
              <p:cNvGrpSpPr>
                <a:grpSpLocks/>
              </p:cNvGrpSpPr>
              <p:nvPr/>
            </p:nvGrpSpPr>
            <p:grpSpPr bwMode="auto">
              <a:xfrm>
                <a:off x="293" y="264"/>
                <a:ext cx="644" cy="645"/>
                <a:chOff x="0" y="0"/>
                <a:chExt cx="644" cy="645"/>
              </a:xfrm>
            </p:grpSpPr>
            <p:sp>
              <p:nvSpPr>
                <p:cNvPr id="11290" name="Oval 115"/>
                <p:cNvSpPr>
                  <a:spLocks noChangeArrowheads="1"/>
                </p:cNvSpPr>
                <p:nvPr/>
              </p:nvSpPr>
              <p:spPr bwMode="auto">
                <a:xfrm>
                  <a:off x="0" y="1"/>
                  <a:ext cx="644" cy="644"/>
                </a:xfrm>
                <a:prstGeom prst="ellipse">
                  <a:avLst/>
                </a:prstGeom>
                <a:gradFill rotWithShape="1">
                  <a:gsLst>
                    <a:gs pos="0">
                      <a:srgbClr val="BC8116"/>
                    </a:gs>
                    <a:gs pos="100000">
                      <a:srgbClr val="F0882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332" name="未知"/>
                <p:cNvSpPr>
                  <a:spLocks/>
                </p:cNvSpPr>
                <p:nvPr/>
              </p:nvSpPr>
              <p:spPr bwMode="auto">
                <a:xfrm>
                  <a:off x="7" y="0"/>
                  <a:ext cx="630" cy="441"/>
                </a:xfrm>
                <a:custGeom>
                  <a:avLst/>
                  <a:gdLst>
                    <a:gd name="T0" fmla="*/ 1400 w 1596"/>
                    <a:gd name="T1" fmla="*/ 275 h 1118"/>
                    <a:gd name="T2" fmla="*/ 1596 w 1596"/>
                    <a:gd name="T3" fmla="*/ 795 h 1118"/>
                    <a:gd name="T4" fmla="*/ 0 w 1596"/>
                    <a:gd name="T5" fmla="*/ 795 h 1118"/>
                    <a:gd name="T6" fmla="*/ 217 w 1596"/>
                    <a:gd name="T7" fmla="*/ 252 h 1118"/>
                    <a:gd name="T8" fmla="*/ 796 w 1596"/>
                    <a:gd name="T9" fmla="*/ 0 h 1118"/>
                    <a:gd name="T10" fmla="*/ 1400 w 1596"/>
                    <a:gd name="T11" fmla="*/ 275 h 1118"/>
                  </a:gdLst>
                  <a:ahLst/>
                  <a:cxnLst>
                    <a:cxn ang="0">
                      <a:pos x="T0" y="T1"/>
                    </a:cxn>
                    <a:cxn ang="0">
                      <a:pos x="T2" y="T3"/>
                    </a:cxn>
                    <a:cxn ang="0">
                      <a:pos x="T4" y="T5"/>
                    </a:cxn>
                    <a:cxn ang="0">
                      <a:pos x="T6" y="T7"/>
                    </a:cxn>
                    <a:cxn ang="0">
                      <a:pos x="T8" y="T9"/>
                    </a:cxn>
                    <a:cxn ang="0">
                      <a:pos x="T10" y="T11"/>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sp>
          <p:nvSpPr>
            <p:cNvPr id="11286" name="Text Box 117">
              <a:hlinkHover r:id="rId7" action="ppaction://hlinksldjump"/>
            </p:cNvPr>
            <p:cNvSpPr txBox="1">
              <a:spLocks noChangeArrowheads="1"/>
            </p:cNvSpPr>
            <p:nvPr/>
          </p:nvSpPr>
          <p:spPr bwMode="auto">
            <a:xfrm>
              <a:off x="339" y="635"/>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DD851"/>
                  </a:solidFill>
                  <a:ea typeface="华文行楷" panose="02010800040101010101" pitchFamily="2" charset="-122"/>
                </a:rPr>
                <a:t>招生简介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12292" name="Text Box 4"/>
          <p:cNvSpPr txBox="1">
            <a:spLocks noChangeArrowheads="1"/>
          </p:cNvSpPr>
          <p:nvPr/>
        </p:nvSpPr>
        <p:spPr bwMode="auto">
          <a:xfrm>
            <a:off x="1847850" y="2268538"/>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1</a:t>
            </a:r>
          </a:p>
        </p:txBody>
      </p:sp>
      <p:sp>
        <p:nvSpPr>
          <p:cNvPr id="12293" name="Text Box 5"/>
          <p:cNvSpPr txBox="1">
            <a:spLocks noChangeArrowheads="1"/>
          </p:cNvSpPr>
          <p:nvPr/>
        </p:nvSpPr>
        <p:spPr bwMode="auto">
          <a:xfrm>
            <a:off x="1677988" y="2897188"/>
            <a:ext cx="2405062"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zh-CN" altLang="en-US" sz="2400" b="1">
                <a:solidFill>
                  <a:srgbClr val="B2B2B2"/>
                </a:solidFill>
                <a:latin typeface="HY견고딕"/>
                <a:ea typeface="黑体" panose="02010609060101010101" pitchFamily="49" charset="-122"/>
              </a:rPr>
              <a:t>第一部分</a:t>
            </a:r>
          </a:p>
        </p:txBody>
      </p:sp>
      <p:grpSp>
        <p:nvGrpSpPr>
          <p:cNvPr id="12294" name="Group 6"/>
          <p:cNvGrpSpPr>
            <a:grpSpLocks/>
          </p:cNvGrpSpPr>
          <p:nvPr/>
        </p:nvGrpSpPr>
        <p:grpSpPr bwMode="auto">
          <a:xfrm>
            <a:off x="2124075" y="1989138"/>
            <a:ext cx="6719888" cy="2363787"/>
            <a:chOff x="0" y="0"/>
            <a:chExt cx="3606" cy="1723"/>
          </a:xfrm>
        </p:grpSpPr>
        <p:sp>
          <p:nvSpPr>
            <p:cNvPr id="2" name="Line 7"/>
            <p:cNvSpPr>
              <a:spLocks noChangeShapeType="1"/>
            </p:cNvSpPr>
            <p:nvPr/>
          </p:nvSpPr>
          <p:spPr bwMode="auto">
            <a:xfrm>
              <a:off x="0" y="0"/>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Line 8"/>
            <p:cNvSpPr>
              <a:spLocks noChangeShapeType="1"/>
            </p:cNvSpPr>
            <p:nvPr/>
          </p:nvSpPr>
          <p:spPr bwMode="auto">
            <a:xfrm>
              <a:off x="0" y="1723"/>
              <a:ext cx="3606" cy="0"/>
            </a:xfrm>
            <a:prstGeom prst="line">
              <a:avLst/>
            </a:prstGeom>
            <a:noFill/>
            <a:ln w="25400">
              <a:solidFill>
                <a:srgbClr val="FFFFFF">
                  <a:alpha val="5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Line 9"/>
            <p:cNvSpPr>
              <a:spLocks noChangeShapeType="1"/>
            </p:cNvSpPr>
            <p:nvPr/>
          </p:nvSpPr>
          <p:spPr bwMode="auto">
            <a:xfrm>
              <a:off x="862" y="589"/>
              <a:ext cx="2744" cy="0"/>
            </a:xfrm>
            <a:prstGeom prst="line">
              <a:avLst/>
            </a:prstGeom>
            <a:noFill/>
            <a:ln w="25400">
              <a:solidFill>
                <a:srgbClr val="FFFFFF">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2298" name="AutoShape 10"/>
          <p:cNvSpPr>
            <a:spLocks noChangeArrowheads="1"/>
          </p:cNvSpPr>
          <p:nvPr/>
        </p:nvSpPr>
        <p:spPr bwMode="auto">
          <a:xfrm>
            <a:off x="1258888" y="2060575"/>
            <a:ext cx="2198687" cy="21986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42" y="10800"/>
                </a:moveTo>
                <a:cubicBezTo>
                  <a:pt x="4342" y="14367"/>
                  <a:pt x="7233" y="17258"/>
                  <a:pt x="10800" y="17258"/>
                </a:cubicBezTo>
                <a:cubicBezTo>
                  <a:pt x="14367" y="17258"/>
                  <a:pt x="17258" y="14367"/>
                  <a:pt x="17258" y="10800"/>
                </a:cubicBezTo>
                <a:cubicBezTo>
                  <a:pt x="17258" y="7233"/>
                  <a:pt x="14367" y="4342"/>
                  <a:pt x="10800" y="4342"/>
                </a:cubicBezTo>
                <a:cubicBezTo>
                  <a:pt x="7233" y="4342"/>
                  <a:pt x="4342" y="7233"/>
                  <a:pt x="4342" y="10800"/>
                </a:cubicBezTo>
                <a:close/>
              </a:path>
            </a:pathLst>
          </a:custGeom>
          <a:solidFill>
            <a:schemeClr val="bg1"/>
          </a:solidFill>
          <a:ln w="111125">
            <a:solidFill>
              <a:srgbClr val="0A1152"/>
            </a:solidFill>
            <a:round/>
            <a:headEnd/>
            <a:tailEnd/>
          </a:ln>
          <a:effectLst>
            <a:outerShdw dist="35921" dir="2700000" algn="ctr" rotWithShape="0">
              <a:schemeClr val="tx1"/>
            </a:outerShdw>
          </a:effectLst>
        </p:spPr>
        <p:txBody>
          <a:bodyPr wrap="none" anchor="ctr"/>
          <a:lstStyle/>
          <a:p>
            <a:endParaRPr lang="zh-CN" altLang="en-US"/>
          </a:p>
        </p:txBody>
      </p:sp>
      <p:sp>
        <p:nvSpPr>
          <p:cNvPr id="12299" name="Text Box 11"/>
          <p:cNvSpPr txBox="1">
            <a:spLocks noChangeArrowheads="1"/>
          </p:cNvSpPr>
          <p:nvPr/>
        </p:nvSpPr>
        <p:spPr bwMode="auto">
          <a:xfrm>
            <a:off x="1835150" y="2276475"/>
            <a:ext cx="9604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spcBef>
                <a:spcPct val="0"/>
              </a:spcBef>
              <a:buFontTx/>
              <a:buNone/>
            </a:pPr>
            <a:r>
              <a:rPr lang="en-US" altLang="zh-CN" sz="11000" b="1">
                <a:solidFill>
                  <a:schemeClr val="accent1"/>
                </a:solidFill>
                <a:ea typeface="Gulim" panose="020B0600000101010101" pitchFamily="34" charset="-127"/>
              </a:rPr>
              <a:t>1</a:t>
            </a:r>
          </a:p>
        </p:txBody>
      </p:sp>
      <p:sp>
        <p:nvSpPr>
          <p:cNvPr id="12300" name="Text Box 12"/>
          <p:cNvSpPr txBox="1">
            <a:spLocks noChangeArrowheads="1"/>
          </p:cNvSpPr>
          <p:nvPr/>
        </p:nvSpPr>
        <p:spPr bwMode="auto">
          <a:xfrm>
            <a:off x="3563938" y="2060575"/>
            <a:ext cx="4321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00">
                <a:solidFill>
                  <a:srgbClr val="DF5B5B"/>
                </a:solidFill>
                <a:ea typeface="华文行楷" panose="02010800040101010101" pitchFamily="2" charset="-122"/>
              </a:rPr>
              <a:t>中国人民公安大学</a:t>
            </a:r>
          </a:p>
        </p:txBody>
      </p:sp>
      <p:sp>
        <p:nvSpPr>
          <p:cNvPr id="12301" name="Text Box 13"/>
          <p:cNvSpPr txBox="1">
            <a:spLocks noChangeArrowheads="1"/>
          </p:cNvSpPr>
          <p:nvPr/>
        </p:nvSpPr>
        <p:spPr bwMode="auto">
          <a:xfrm>
            <a:off x="4068763" y="3068638"/>
            <a:ext cx="3816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6000">
                <a:solidFill>
                  <a:srgbClr val="DF5B5B"/>
                </a:solidFill>
                <a:ea typeface="华文行楷" panose="02010800040101010101" pitchFamily="2" charset="-122"/>
              </a:rPr>
              <a:t>学校简介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heel(1)">
                                      <p:cBhvr>
                                        <p:cTn id="7" dur="500"/>
                                        <p:tgtEl>
                                          <p:spTgt spid="12291"/>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p:cTn id="11" dur="500" fill="hold"/>
                                        <p:tgtEl>
                                          <p:spTgt spid="12292"/>
                                        </p:tgtEl>
                                        <p:attrNameLst>
                                          <p:attrName>ppt_w</p:attrName>
                                        </p:attrNameLst>
                                      </p:cBhvr>
                                      <p:tavLst>
                                        <p:tav tm="0">
                                          <p:val>
                                            <p:fltVal val="0"/>
                                          </p:val>
                                        </p:tav>
                                        <p:tav tm="100000">
                                          <p:val>
                                            <p:strVal val="#ppt_w"/>
                                          </p:val>
                                        </p:tav>
                                      </p:tavLst>
                                    </p:anim>
                                    <p:anim calcmode="lin" valueType="num">
                                      <p:cBhvr>
                                        <p:cTn id="12" dur="500" fill="hold"/>
                                        <p:tgtEl>
                                          <p:spTgt spid="12292"/>
                                        </p:tgtEl>
                                        <p:attrNameLst>
                                          <p:attrName>ppt_h</p:attrName>
                                        </p:attrNameLst>
                                      </p:cBhvr>
                                      <p:tavLst>
                                        <p:tav tm="0">
                                          <p:val>
                                            <p:fltVal val="0"/>
                                          </p:val>
                                        </p:tav>
                                        <p:tav tm="100000">
                                          <p:val>
                                            <p:strVal val="#ppt_h"/>
                                          </p:val>
                                        </p:tav>
                                      </p:tavLst>
                                    </p:anim>
                                    <p:animEffect transition="in" filter="fade">
                                      <p:cBhvr>
                                        <p:cTn id="13" dur="500"/>
                                        <p:tgtEl>
                                          <p:spTgt spid="12292"/>
                                        </p:tgtEl>
                                      </p:cBhvr>
                                    </p:animEffect>
                                  </p:childTnLst>
                                </p:cTn>
                              </p:par>
                            </p:childTnLst>
                          </p:cTn>
                        </p:par>
                        <p:par>
                          <p:cTn id="14" fill="hold" nodeType="afterGroup">
                            <p:stCondLst>
                              <p:cond delay="1000"/>
                            </p:stCondLst>
                            <p:childTnLst>
                              <p:par>
                                <p:cTn id="15" presetID="10" presetClass="exit" presetSubtype="0" fill="hold" grpId="1" nodeType="afterEffect">
                                  <p:stCondLst>
                                    <p:cond delay="0"/>
                                  </p:stCondLst>
                                  <p:childTnLst>
                                    <p:animEffect transition="out" filter="fade">
                                      <p:cBhvr>
                                        <p:cTn id="16" dur="500"/>
                                        <p:tgtEl>
                                          <p:spTgt spid="12292"/>
                                        </p:tgtEl>
                                      </p:cBhvr>
                                    </p:animEffect>
                                    <p:set>
                                      <p:cBhvr>
                                        <p:cTn id="17" dur="1" fill="hold">
                                          <p:stCondLst>
                                            <p:cond delay="499"/>
                                          </p:stCondLst>
                                        </p:cTn>
                                        <p:tgtEl>
                                          <p:spTgt spid="12292"/>
                                        </p:tgtEl>
                                        <p:attrNameLst>
                                          <p:attrName>style.visibility</p:attrName>
                                        </p:attrNameLst>
                                      </p:cBhvr>
                                      <p:to>
                                        <p:strVal val="hidden"/>
                                      </p:to>
                                    </p:set>
                                  </p:childTnLst>
                                </p:cTn>
                              </p:par>
                            </p:childTnLst>
                          </p:cTn>
                        </p:par>
                        <p:par>
                          <p:cTn id="18" fill="hold" nodeType="afterGroup">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2293"/>
                                        </p:tgtEl>
                                        <p:attrNameLst>
                                          <p:attrName>style.visibility</p:attrName>
                                        </p:attrNameLst>
                                      </p:cBhvr>
                                      <p:to>
                                        <p:strVal val="visible"/>
                                      </p:to>
                                    </p:set>
                                    <p:anim calcmode="discrete" valueType="clr">
                                      <p:cBhvr override="childStyle">
                                        <p:cTn id="21"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293"/>
                                        </p:tgtEl>
                                        <p:attrNameLst>
                                          <p:attrName>fillcolor</p:attrName>
                                        </p:attrNameLst>
                                      </p:cBhvr>
                                      <p:tavLst>
                                        <p:tav tm="0">
                                          <p:val>
                                            <p:clrVal>
                                              <a:schemeClr val="accent2"/>
                                            </p:clrVal>
                                          </p:val>
                                        </p:tav>
                                        <p:tav tm="50000">
                                          <p:val>
                                            <p:clrVal>
                                              <a:schemeClr val="hlink"/>
                                            </p:clrVal>
                                          </p:val>
                                        </p:tav>
                                      </p:tavLst>
                                    </p:anim>
                                    <p:set>
                                      <p:cBhvr>
                                        <p:cTn id="23" dur="80"/>
                                        <p:tgtEl>
                                          <p:spTgt spid="12293"/>
                                        </p:tgtEl>
                                        <p:attrNameLst>
                                          <p:attrName>fill.type</p:attrName>
                                        </p:attrNameLst>
                                      </p:cBhvr>
                                      <p:to>
                                        <p:strVal val="solid"/>
                                      </p:to>
                                    </p:set>
                                  </p:childTnLst>
                                </p:cTn>
                              </p:par>
                            </p:childTnLst>
                          </p:cTn>
                        </p:par>
                        <p:par>
                          <p:cTn id="24" fill="hold" nodeType="afterGroup">
                            <p:stCondLst>
                              <p:cond delay="1700"/>
                            </p:stCondLst>
                            <p:childTnLst>
                              <p:par>
                                <p:cTn id="25" presetID="17" presetClass="entr" presetSubtype="10" fill="hold" nodeType="afterEffect">
                                  <p:stCondLst>
                                    <p:cond delay="0"/>
                                  </p:stCondLst>
                                  <p:childTnLst>
                                    <p:set>
                                      <p:cBhvr>
                                        <p:cTn id="26" dur="1" fill="hold">
                                          <p:stCondLst>
                                            <p:cond delay="0"/>
                                          </p:stCondLst>
                                        </p:cTn>
                                        <p:tgtEl>
                                          <p:spTgt spid="12294"/>
                                        </p:tgtEl>
                                        <p:attrNameLst>
                                          <p:attrName>style.visibility</p:attrName>
                                        </p:attrNameLst>
                                      </p:cBhvr>
                                      <p:to>
                                        <p:strVal val="visible"/>
                                      </p:to>
                                    </p:set>
                                    <p:anim calcmode="lin" valueType="num">
                                      <p:cBhvr>
                                        <p:cTn id="27" dur="500" fill="hold"/>
                                        <p:tgtEl>
                                          <p:spTgt spid="12294"/>
                                        </p:tgtEl>
                                        <p:attrNameLst>
                                          <p:attrName>ppt_w</p:attrName>
                                        </p:attrNameLst>
                                      </p:cBhvr>
                                      <p:tavLst>
                                        <p:tav tm="0">
                                          <p:val>
                                            <p:fltVal val="0"/>
                                          </p:val>
                                        </p:tav>
                                        <p:tav tm="100000">
                                          <p:val>
                                            <p:strVal val="#ppt_w"/>
                                          </p:val>
                                        </p:tav>
                                      </p:tavLst>
                                    </p:anim>
                                    <p:anim calcmode="lin" valueType="num">
                                      <p:cBhvr>
                                        <p:cTn id="28" dur="500" fill="hold"/>
                                        <p:tgtEl>
                                          <p:spTgt spid="12294"/>
                                        </p:tgtEl>
                                        <p:attrNameLst>
                                          <p:attrName>ppt_h</p:attrName>
                                        </p:attrNameLst>
                                      </p:cBhvr>
                                      <p:tavLst>
                                        <p:tav tm="0">
                                          <p:val>
                                            <p:strVal val="#ppt_h"/>
                                          </p:val>
                                        </p:tav>
                                        <p:tav tm="100000">
                                          <p:val>
                                            <p:strVal val="#ppt_h"/>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12298"/>
                                        </p:tgtEl>
                                        <p:attrNameLst>
                                          <p:attrName>style.visibility</p:attrName>
                                        </p:attrNameLst>
                                      </p:cBhvr>
                                      <p:to>
                                        <p:strVal val="visible"/>
                                      </p:to>
                                    </p:set>
                                    <p:animEffect transition="in" filter="wheel(1)">
                                      <p:cBhvr>
                                        <p:cTn id="31" dur="500"/>
                                        <p:tgtEl>
                                          <p:spTgt spid="12298"/>
                                        </p:tgtEl>
                                      </p:cBhvr>
                                    </p:animEffect>
                                  </p:childTnLst>
                                </p:cTn>
                              </p:par>
                            </p:childTnLst>
                          </p:cTn>
                        </p:par>
                        <p:par>
                          <p:cTn id="32" fill="hold" nodeType="afterGroup">
                            <p:stCondLst>
                              <p:cond delay="2200"/>
                            </p:stCondLst>
                            <p:childTnLst>
                              <p:par>
                                <p:cTn id="33" presetID="53" presetClass="entr" presetSubtype="0" fill="hold" grpId="0" nodeType="afterEffect">
                                  <p:stCondLst>
                                    <p:cond delay="0"/>
                                  </p:stCondLst>
                                  <p:childTnLst>
                                    <p:set>
                                      <p:cBhvr>
                                        <p:cTn id="34" dur="1" fill="hold">
                                          <p:stCondLst>
                                            <p:cond delay="0"/>
                                          </p:stCondLst>
                                        </p:cTn>
                                        <p:tgtEl>
                                          <p:spTgt spid="12299"/>
                                        </p:tgtEl>
                                        <p:attrNameLst>
                                          <p:attrName>style.visibility</p:attrName>
                                        </p:attrNameLst>
                                      </p:cBhvr>
                                      <p:to>
                                        <p:strVal val="visible"/>
                                      </p:to>
                                    </p:set>
                                    <p:anim calcmode="lin" valueType="num">
                                      <p:cBhvr>
                                        <p:cTn id="35" dur="500" fill="hold"/>
                                        <p:tgtEl>
                                          <p:spTgt spid="12299"/>
                                        </p:tgtEl>
                                        <p:attrNameLst>
                                          <p:attrName>ppt_w</p:attrName>
                                        </p:attrNameLst>
                                      </p:cBhvr>
                                      <p:tavLst>
                                        <p:tav tm="0">
                                          <p:val>
                                            <p:fltVal val="0"/>
                                          </p:val>
                                        </p:tav>
                                        <p:tav tm="100000">
                                          <p:val>
                                            <p:strVal val="#ppt_w"/>
                                          </p:val>
                                        </p:tav>
                                      </p:tavLst>
                                    </p:anim>
                                    <p:anim calcmode="lin" valueType="num">
                                      <p:cBhvr>
                                        <p:cTn id="36" dur="500" fill="hold"/>
                                        <p:tgtEl>
                                          <p:spTgt spid="12299"/>
                                        </p:tgtEl>
                                        <p:attrNameLst>
                                          <p:attrName>ppt_h</p:attrName>
                                        </p:attrNameLst>
                                      </p:cBhvr>
                                      <p:tavLst>
                                        <p:tav tm="0">
                                          <p:val>
                                            <p:fltVal val="0"/>
                                          </p:val>
                                        </p:tav>
                                        <p:tav tm="100000">
                                          <p:val>
                                            <p:strVal val="#ppt_h"/>
                                          </p:val>
                                        </p:tav>
                                      </p:tavLst>
                                    </p:anim>
                                    <p:animEffect transition="in" filter="fade">
                                      <p:cBhvr>
                                        <p:cTn id="37" dur="500"/>
                                        <p:tgtEl>
                                          <p:spTgt spid="12299"/>
                                        </p:tgtEl>
                                      </p:cBhvr>
                                    </p:animEffect>
                                  </p:childTnLst>
                                </p:cTn>
                              </p:par>
                            </p:childTnLst>
                          </p:cTn>
                        </p:par>
                        <p:par>
                          <p:cTn id="38" fill="hold" nodeType="afterGroup">
                            <p:stCondLst>
                              <p:cond delay="2700"/>
                            </p:stCondLst>
                            <p:childTnLst>
                              <p:par>
                                <p:cTn id="39" presetID="10" presetClass="exit" presetSubtype="0" fill="hold" grpId="1" nodeType="afterEffect">
                                  <p:stCondLst>
                                    <p:cond delay="0"/>
                                  </p:stCondLst>
                                  <p:childTnLst>
                                    <p:animEffect transition="out" filter="fade">
                                      <p:cBhvr>
                                        <p:cTn id="40" dur="500"/>
                                        <p:tgtEl>
                                          <p:spTgt spid="12299"/>
                                        </p:tgtEl>
                                      </p:cBhvr>
                                    </p:animEffect>
                                    <p:set>
                                      <p:cBhvr>
                                        <p:cTn id="41" dur="1" fill="hold">
                                          <p:stCondLst>
                                            <p:cond delay="499"/>
                                          </p:stCondLst>
                                        </p:cTn>
                                        <p:tgtEl>
                                          <p:spTgt spid="12299"/>
                                        </p:tgtEl>
                                        <p:attrNameLst>
                                          <p:attrName>style.visibility</p:attrName>
                                        </p:attrNameLst>
                                      </p:cBhvr>
                                      <p:to>
                                        <p:strVal val="hidden"/>
                                      </p:to>
                                    </p:set>
                                  </p:childTnLst>
                                </p:cTn>
                              </p:par>
                              <p:par>
                                <p:cTn id="42" presetID="30" presetClass="entr" presetSubtype="0" fill="hold" grpId="0" nodeType="withEffect">
                                  <p:stCondLst>
                                    <p:cond delay="0"/>
                                  </p:stCondLst>
                                  <p:childTnLst>
                                    <p:set>
                                      <p:cBhvr>
                                        <p:cTn id="43" dur="1" fill="hold">
                                          <p:stCondLst>
                                            <p:cond delay="0"/>
                                          </p:stCondLst>
                                        </p:cTn>
                                        <p:tgtEl>
                                          <p:spTgt spid="12300"/>
                                        </p:tgtEl>
                                        <p:attrNameLst>
                                          <p:attrName>style.visibility</p:attrName>
                                        </p:attrNameLst>
                                      </p:cBhvr>
                                      <p:to>
                                        <p:strVal val="visible"/>
                                      </p:to>
                                    </p:set>
                                    <p:animEffect transition="in" filter="fade">
                                      <p:cBhvr>
                                        <p:cTn id="44" dur="800" decel="100000"/>
                                        <p:tgtEl>
                                          <p:spTgt spid="12300"/>
                                        </p:tgtEl>
                                      </p:cBhvr>
                                    </p:animEffect>
                                    <p:anim calcmode="lin" valueType="num">
                                      <p:cBhvr>
                                        <p:cTn id="45" dur="800" decel="100000" fill="hold"/>
                                        <p:tgtEl>
                                          <p:spTgt spid="12300"/>
                                        </p:tgtEl>
                                        <p:attrNameLst>
                                          <p:attrName>style.rotation</p:attrName>
                                        </p:attrNameLst>
                                      </p:cBhvr>
                                      <p:tavLst>
                                        <p:tav tm="0">
                                          <p:val>
                                            <p:fltVal val="-90"/>
                                          </p:val>
                                        </p:tav>
                                        <p:tav tm="100000">
                                          <p:val>
                                            <p:fltVal val="0"/>
                                          </p:val>
                                        </p:tav>
                                      </p:tavLst>
                                    </p:anim>
                                    <p:anim calcmode="lin" valueType="num">
                                      <p:cBhvr>
                                        <p:cTn id="46" dur="800" decel="100000" fill="hold"/>
                                        <p:tgtEl>
                                          <p:spTgt spid="12300"/>
                                        </p:tgtEl>
                                        <p:attrNameLst>
                                          <p:attrName>ppt_x</p:attrName>
                                        </p:attrNameLst>
                                      </p:cBhvr>
                                      <p:tavLst>
                                        <p:tav tm="0">
                                          <p:val>
                                            <p:strVal val="#ppt_x+0.4"/>
                                          </p:val>
                                        </p:tav>
                                        <p:tav tm="100000">
                                          <p:val>
                                            <p:strVal val="#ppt_x-0.05"/>
                                          </p:val>
                                        </p:tav>
                                      </p:tavLst>
                                    </p:anim>
                                    <p:anim calcmode="lin" valueType="num">
                                      <p:cBhvr>
                                        <p:cTn id="47" dur="800" decel="100000" fill="hold"/>
                                        <p:tgtEl>
                                          <p:spTgt spid="12300"/>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300"/>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300"/>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12301"/>
                                        </p:tgtEl>
                                        <p:attrNameLst>
                                          <p:attrName>style.visibility</p:attrName>
                                        </p:attrNameLst>
                                      </p:cBhvr>
                                      <p:to>
                                        <p:strVal val="visible"/>
                                      </p:to>
                                    </p:set>
                                    <p:animEffect transition="in" filter="fade">
                                      <p:cBhvr>
                                        <p:cTn id="52" dur="800" decel="100000"/>
                                        <p:tgtEl>
                                          <p:spTgt spid="12301"/>
                                        </p:tgtEl>
                                      </p:cBhvr>
                                    </p:animEffect>
                                    <p:anim calcmode="lin" valueType="num">
                                      <p:cBhvr>
                                        <p:cTn id="53" dur="800" decel="100000" fill="hold"/>
                                        <p:tgtEl>
                                          <p:spTgt spid="12301"/>
                                        </p:tgtEl>
                                        <p:attrNameLst>
                                          <p:attrName>style.rotation</p:attrName>
                                        </p:attrNameLst>
                                      </p:cBhvr>
                                      <p:tavLst>
                                        <p:tav tm="0">
                                          <p:val>
                                            <p:fltVal val="-90"/>
                                          </p:val>
                                        </p:tav>
                                        <p:tav tm="100000">
                                          <p:val>
                                            <p:fltVal val="0"/>
                                          </p:val>
                                        </p:tav>
                                      </p:tavLst>
                                    </p:anim>
                                    <p:anim calcmode="lin" valueType="num">
                                      <p:cBhvr>
                                        <p:cTn id="54" dur="800" decel="100000" fill="hold"/>
                                        <p:tgtEl>
                                          <p:spTgt spid="12301"/>
                                        </p:tgtEl>
                                        <p:attrNameLst>
                                          <p:attrName>ppt_x</p:attrName>
                                        </p:attrNameLst>
                                      </p:cBhvr>
                                      <p:tavLst>
                                        <p:tav tm="0">
                                          <p:val>
                                            <p:strVal val="#ppt_x+0.4"/>
                                          </p:val>
                                        </p:tav>
                                        <p:tav tm="100000">
                                          <p:val>
                                            <p:strVal val="#ppt_x-0.05"/>
                                          </p:val>
                                        </p:tav>
                                      </p:tavLst>
                                    </p:anim>
                                    <p:anim calcmode="lin" valueType="num">
                                      <p:cBhvr>
                                        <p:cTn id="55" dur="800" decel="100000" fill="hold"/>
                                        <p:tgtEl>
                                          <p:spTgt spid="1230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30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3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utoUpdateAnimBg="0"/>
      <p:bldP spid="12292" grpId="1" autoUpdateAnimBg="0"/>
      <p:bldP spid="12293" grpId="0" autoUpdateAnimBg="0"/>
      <p:bldP spid="12298" grpId="0" animBg="1"/>
      <p:bldP spid="12299" grpId="0" autoUpdateAnimBg="0"/>
      <p:bldP spid="12299" grpId="1" autoUpdateAnimBg="0"/>
      <p:bldP spid="12300" grpId="0" autoUpdateAnimBg="0"/>
      <p:bldP spid="12301" grpId="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招生宣传20160114.pptx" id="{00C500E8-E631-46A3-AC81-CE749142278D}" vid="{81B7E84B-4AB3-4094-8F03-0E89A43B9EB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招生宣传20160516</Template>
  <TotalTime>807</TotalTime>
  <Pages>0</Pages>
  <Words>4795</Words>
  <Characters>0</Characters>
  <Application>Microsoft Office PowerPoint</Application>
  <DocSecurity>0</DocSecurity>
  <PresentationFormat>全屏显示(4:3)</PresentationFormat>
  <Lines>0</Lines>
  <Paragraphs>811</Paragraphs>
  <Slides>72</Slides>
  <Notes>1</Notes>
  <HiddenSlides>0</HiddenSlides>
  <MMClips>0</MMClips>
  <ScaleCrop>false</ScaleCrop>
  <HeadingPairs>
    <vt:vector size="4" baseType="variant">
      <vt:variant>
        <vt:lpstr>主题</vt:lpstr>
      </vt:variant>
      <vt:variant>
        <vt:i4>1</vt:i4>
      </vt:variant>
      <vt:variant>
        <vt:lpstr>幻灯片标题</vt:lpstr>
      </vt:variant>
      <vt:variant>
        <vt:i4>72</vt:i4>
      </vt:variant>
    </vt:vector>
  </HeadingPairs>
  <TitlesOfParts>
    <vt:vector size="73"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何伏刚</cp:lastModifiedBy>
  <cp:revision>20</cp:revision>
  <cp:lastPrinted>2016-05-18T07:59:20Z</cp:lastPrinted>
  <dcterms:created xsi:type="dcterms:W3CDTF">2016-05-18T06:50:09Z</dcterms:created>
  <dcterms:modified xsi:type="dcterms:W3CDTF">2019-04-23T15:41:11Z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2052-8.1.0.3656</vt:lpwstr>
  </property>
</Properties>
</file>